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068" r:id="rId4"/>
  </p:sldMasterIdLst>
  <p:notesMasterIdLst>
    <p:notesMasterId r:id="rId37"/>
  </p:notesMasterIdLst>
  <p:handoutMasterIdLst>
    <p:handoutMasterId r:id="rId38"/>
  </p:handoutMasterIdLst>
  <p:sldIdLst>
    <p:sldId id="258" r:id="rId5"/>
    <p:sldId id="256" r:id="rId6"/>
    <p:sldId id="259" r:id="rId7"/>
    <p:sldId id="260" r:id="rId8"/>
    <p:sldId id="261" r:id="rId9"/>
    <p:sldId id="2147479704" r:id="rId10"/>
    <p:sldId id="272" r:id="rId11"/>
    <p:sldId id="262" r:id="rId12"/>
    <p:sldId id="285" r:id="rId13"/>
    <p:sldId id="263" r:id="rId14"/>
    <p:sldId id="284" r:id="rId15"/>
    <p:sldId id="271" r:id="rId16"/>
    <p:sldId id="275" r:id="rId17"/>
    <p:sldId id="278" r:id="rId18"/>
    <p:sldId id="274" r:id="rId19"/>
    <p:sldId id="273" r:id="rId20"/>
    <p:sldId id="265" r:id="rId21"/>
    <p:sldId id="279" r:id="rId22"/>
    <p:sldId id="280" r:id="rId23"/>
    <p:sldId id="266" r:id="rId24"/>
    <p:sldId id="267" r:id="rId25"/>
    <p:sldId id="281" r:id="rId26"/>
    <p:sldId id="282" r:id="rId27"/>
    <p:sldId id="268" r:id="rId28"/>
    <p:sldId id="269" r:id="rId29"/>
    <p:sldId id="270" r:id="rId30"/>
    <p:sldId id="283" r:id="rId31"/>
    <p:sldId id="2147483647" r:id="rId32"/>
    <p:sldId id="2134805434" r:id="rId33"/>
    <p:sldId id="264" r:id="rId34"/>
    <p:sldId id="277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简介" id="{12FEF065-B3A6-4543-940D-FBE533E61D6D}">
          <p14:sldIdLst>
            <p14:sldId id="258"/>
            <p14:sldId id="256"/>
          </p14:sldIdLst>
        </p14:section>
        <p14:section name="主要课程" id="{5596754D-FF73-4CAE-B8D4-DBC593DDF241}">
          <p14:sldIdLst>
            <p14:sldId id="259"/>
            <p14:sldId id="260"/>
            <p14:sldId id="261"/>
            <p14:sldId id="2147479704"/>
            <p14:sldId id="272"/>
            <p14:sldId id="262"/>
            <p14:sldId id="285"/>
            <p14:sldId id="263"/>
            <p14:sldId id="284"/>
            <p14:sldId id="271"/>
            <p14:sldId id="275"/>
            <p14:sldId id="278"/>
            <p14:sldId id="274"/>
            <p14:sldId id="273"/>
            <p14:sldId id="265"/>
            <p14:sldId id="279"/>
            <p14:sldId id="280"/>
            <p14:sldId id="266"/>
            <p14:sldId id="267"/>
            <p14:sldId id="281"/>
            <p14:sldId id="282"/>
            <p14:sldId id="268"/>
            <p14:sldId id="269"/>
            <p14:sldId id="270"/>
            <p14:sldId id="283"/>
            <p14:sldId id="2147483647"/>
            <p14:sldId id="2134805434"/>
            <p14:sldId id="264"/>
            <p14:sldId id="277"/>
            <p14:sldId id="276"/>
          </p14:sldIdLst>
        </p14:section>
        <p14:section name="总结" id="{80DCB41F-D5A1-425B-8073-1AED09A6F3FE}">
          <p14:sldIdLst/>
        </p14:section>
      </p14:sectionLst>
    </p:ext>
    <p:ext uri="{EFAFB233-063F-42B5-8137-9DF3F51BA10A}">
      <p15:sldGuideLst xmlns:p15="http://schemas.microsoft.com/office/powerpoint/2012/main">
        <p15:guide id="1" pos="4224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584" userDrawn="1">
          <p15:clr>
            <a:srgbClr val="A4A3A4"/>
          </p15:clr>
        </p15:guide>
        <p15:guide id="5" pos="2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EDE1"/>
    <a:srgbClr val="F4F3F5"/>
    <a:srgbClr val="E7E6E1"/>
    <a:srgbClr val="F0F0F0"/>
    <a:srgbClr val="743A1E"/>
    <a:srgbClr val="F7F6F7"/>
    <a:srgbClr val="275272"/>
    <a:srgbClr val="F1F0F2"/>
    <a:srgbClr val="F2F2F2"/>
    <a:srgbClr val="F2F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AF92D-20DE-4365-A6B3-8F91894A9731}" v="3" dt="2025-02-14T21:31:54.8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44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>
        <p:guide pos="4224"/>
        <p:guide orient="horz" pos="2160"/>
        <p:guide pos="584"/>
        <p:guide pos="2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88454-C025-467B-BC07-324D7250F171}" type="datetime8">
              <a:rPr lang="en-US" smtClean="0">
                <a:latin typeface="Microsoft YaHei UI" panose="020B0503020204020204" pitchFamily="34" charset="-122"/>
              </a:rPr>
              <a:t>3/13/2025 11:10 AM</a:t>
            </a:fld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</a:defRPr>
            </a:lvl1pPr>
          </a:lstStyle>
          <a:p>
            <a:fld id="{DECC9B7F-56AD-4C6E-9C09-59539C8F5498}" type="datetime8">
              <a:rPr lang="en-US" smtClean="0"/>
              <a:pPr/>
              <a:t>3/13/2025 11:10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67BBB6-3EE9-468B-880F-B9763807E13F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46DCCE-FE69-0189-445A-E438221C15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871394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9948CA5-7F2F-4370-8ABC-0E48D0595019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9F1140-CF31-5F58-4F7C-F3FC9BD74C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33486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zh-CN" sz="900" dirty="0"/>
              <a:t>这幅图像是在 Copilot 中使用 Microsoft Designer，根据左侧的提示词生成的。 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zh-CN" sz="900" dirty="0"/>
              <a:t>你认为这些单词为什么会拼写错误？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 sz="90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zh-CN" sz="900" dirty="0"/>
              <a:t>Copilot 的回答：</a:t>
            </a:r>
          </a:p>
          <a:p>
            <a:pPr algn="l"/>
            <a:r>
              <a:rPr lang="zh-CN" b="0" i="0" dirty="0">
                <a:solidFill>
                  <a:srgbClr val="242424"/>
                </a:solidFill>
                <a:effectLst/>
                <a:latin typeface="Microsoft YaHei UI" panose="020B0503020204020204" pitchFamily="34" charset="-122"/>
              </a:rPr>
              <a:t>图像中的拼写错误可能是由于图像生成模型的限制。这些模型有时在准确呈现文本方面存在困难，尤其是在创建复杂或艺术图像时。</a:t>
            </a:r>
          </a:p>
          <a:p>
            <a:pPr algn="l"/>
            <a:endParaRPr lang="en-US" b="0" i="0" dirty="0">
              <a:solidFill>
                <a:srgbClr val="242424"/>
              </a:solidFill>
              <a:effectLst/>
              <a:latin typeface="Microsoft YaHei UI" panose="020B0503020204020204" pitchFamily="34" charset="-122"/>
            </a:endParaRPr>
          </a:p>
          <a:p>
            <a:pPr algn="l"/>
            <a:r>
              <a:rPr lang="zh-CN" b="0" i="0" dirty="0">
                <a:solidFill>
                  <a:srgbClr val="242424"/>
                </a:solidFill>
                <a:effectLst/>
                <a:latin typeface="Microsoft YaHei UI" panose="020B0503020204020204" pitchFamily="34" charset="-122"/>
              </a:rPr>
              <a:t>如果你需要向他人解释，可以提到：图像生成的重点是视觉和主题元素，而不是精确的文本准确性。主要目标是捕捉一个才华横溢的设计师的本质，创造出神奇的体验。如果你需要任何调整或进一步的帮助，请随时告诉我！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C5C072-4801-425D-A948-E877DF0AEEDA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8BB9A2-7269-2149-DC57-D5CF4499463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744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b="0" i="0" dirty="0">
                <a:solidFill>
                  <a:srgbClr val="242424"/>
                </a:solidFill>
                <a:effectLst/>
                <a:latin typeface="Microsoft YaHei UI" panose="020B0503020204020204" pitchFamily="34" charset="-122"/>
              </a:rPr>
              <a:t> Mad Libs® 是 Penguin Group（美国）有限公司的注册商标。本内容仅用于教育目的，不代表对该商标所有者的认可或关联。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22E52AB-2232-448E-AE14-8D4F8CCE94CF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2BE37C-486E-8219-196C-CF1ACAA0F4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129621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C6328BF-226A-46F6-AD7F-D7D2C321883E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2E6218-5FA0-2B9D-1A1A-C6ED3201D6F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2724456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02A9862-378B-491B-8D7F-A5E100612BAD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45ABA6-4AF3-A207-CD32-D45972E0BB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65152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DA17C3E-AEDD-4BD2-957E-32EDC4C87053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2E0E5B-3027-8C40-3A43-58BF866439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4837686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F57B4-DAC2-30ED-B900-9C3DF808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25AECA-5E0F-12A2-84C2-CDB349CA5B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871A6E-4FA5-D56F-2149-A8B2FD17EE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zh-CN" i="1"/>
              <a:t>鼓励所有学员分享他们的成果，并讨论他们发现的有效提示技巧。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66B29-321E-8BDA-AE19-C217B45CEB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520A6-9CA3-DBE0-F9CB-4E87A202C0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280442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zh-CN" b="0" i="1" dirty="0">
                <a:solidFill>
                  <a:srgbClr val="161616"/>
                </a:solidFill>
                <a:effectLst/>
                <a:highlight>
                  <a:srgbClr val="FFFFFF"/>
                </a:highlight>
                <a:latin typeface="Microsoft YaHei UI" panose="020B0503020204020204" pitchFamily="34" charset="-122"/>
              </a:rPr>
              <a:t>让学员花几分钟思考每个问题。然后使用幻灯片生成动画，逐步揭示正确答案。</a:t>
            </a:r>
          </a:p>
          <a:p>
            <a:pPr algn="l"/>
            <a:endParaRPr lang="en-GB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Microsoft YaHei UI" panose="020B0503020204020204" pitchFamily="34" charset="-122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177CD65-41C2-4EA8-879E-11EBCA8A5396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58026-F907-0F2A-096D-02CB24A44AB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278176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8F9CF70-F1B7-40BF-A2CD-14E753EA6C88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2F946D-DCFC-0868-3FD1-38962D90F9A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355055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8799BA5-18CF-4BD0-A1A1-A6CA79D7ACB4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16012-5AEF-1B73-7192-0D4239EF73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406203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EF98293-FA0C-4065-A7D8-2ED874BE9910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04B8-E545-8B05-5992-8E8AF68930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510859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CC59DB1-4292-494F-B4DE-5DBB22FA12F6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C20375-68C2-6384-9227-A85D8C94535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73016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2E9658F-668D-484A-AFF1-1DFD3ED278CB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522D10-B368-FF01-4B72-3C68F33384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952649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83C29D9-C969-444B-9E68-96704D65543A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44595F-3317-DC91-227C-9EAA730491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35912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C9BC4C1-68B6-48F7-8DC1-0BCCCCFFC15D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0375E1-F66E-4831-42FA-97BD1F1B08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329599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A9F1CEC-012C-45B3-976D-92CF74006199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C8E9EC-D11E-A01F-781D-57F3A5ADEBA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81992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4E78D18-8F9A-41A0-B663-80C2F72EB9C1}" type="datetime8">
              <a:rPr lang="en-US" smtClean="0"/>
              <a:t>3/13/2025 11:10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51279A-521A-ECF2-703C-37023F693B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zh-CN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cs typeface="Segoe UI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2441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74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18836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40511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Microsoft YaHei UI" panose="020B0503020204020204" pitchFamily="34" charset="-122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 dirty="0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heading Segoe UI Semibold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39187214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086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59283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774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58941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5441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440394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1582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</p:spTree>
    <p:extLst>
      <p:ext uri="{BB962C8B-B14F-4D97-AF65-F5344CB8AC3E}">
        <p14:creationId xmlns:p14="http://schemas.microsoft.com/office/powerpoint/2010/main" val="384837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Learn</a:t>
            </a:r>
            <a:br>
              <a:rPr lang="en-US" dirty="0"/>
            </a:br>
            <a:r>
              <a:rPr lang="en-US" dirty="0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87616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Bulleted list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60055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04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62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Subheading Segoe UI Semibold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148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2832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498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280351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8294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92443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728718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886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5505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312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5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Microsoft YaHei UI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Semibold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6892068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16203"/>
            <a:ext cx="4158362" cy="110799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Microsoft YaHei UI" panose="020B0503020204020204" pitchFamily="34" charset="-122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29912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1890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24998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6139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1608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78293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524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87920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7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35677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95679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73292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7622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858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4848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7106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8414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1935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75606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192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698547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62837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  <a:latin typeface="Microsoft YaHei UI" panose="020B0503020204020204" pitchFamily="34" charset="-122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8546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276999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8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3308378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88913"/>
            <a:ext cx="6667500" cy="27699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873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3150414"/>
            <a:ext cx="3182027" cy="55399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968369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5539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  <a:p>
            <a:pPr lvl="0"/>
            <a:r>
              <a:rPr lang="en-US" dirty="0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3603733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 dirty="0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29187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518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31589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2805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7157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61751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80110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752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 dirty="0"/>
              <a:t>Large subhead Segoe UI Regular 20/24. </a:t>
            </a:r>
            <a:r>
              <a:rPr lang="da-DK" dirty="0"/>
              <a:t>Lorem ipsum dolor sit amet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1693656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20629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Body copy 14 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009678421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23196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Microsoft YaHei UI" panose="020B0503020204020204" pitchFamily="34" charset="-122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736881242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4020007"/>
            <a:ext cx="11025188" cy="430887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9962546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70553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555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58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60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83101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709870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75144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11166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94389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Microsoft YaHei UI" panose="020B0503020204020204" pitchFamily="34" charset="-122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9566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41457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94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94874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9047533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4492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latin typeface="Microsoft YaHei UI" panose="020B0503020204020204" pitchFamily="34" charset="-122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Microsoft YaHei UI" panose="020B0503020204020204" pitchFamily="34" charset="-122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770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</a:defRPr>
            </a:lvl3pPr>
            <a:lvl4pPr>
              <a:defRPr sz="1200">
                <a:latin typeface="Microsoft YaHei UI" panose="020B0503020204020204" pitchFamily="34" charset="-122"/>
              </a:defRPr>
            </a:lvl4pPr>
            <a:lvl5pPr>
              <a:defRPr sz="1100">
                <a:latin typeface="Microsoft YaHei UI" panose="020B0503020204020204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3904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Microsoft YaHei UI" panose="020B0503020204020204" pitchFamily="34" charset="-122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7204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Microsoft YaHei UI" panose="020B0503020204020204" pitchFamily="34" charset="-122"/>
              <a:ea typeface="Microsoft YaHei UI" panose="020B0503020204020204" pitchFamily="34" charset="-122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511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69" r:id="rId1"/>
    <p:sldLayoutId id="2147485070" r:id="rId2"/>
    <p:sldLayoutId id="2147485071" r:id="rId3"/>
    <p:sldLayoutId id="2147485072" r:id="rId4"/>
    <p:sldLayoutId id="2147485073" r:id="rId5"/>
    <p:sldLayoutId id="2147485074" r:id="rId6"/>
    <p:sldLayoutId id="2147485075" r:id="rId7"/>
    <p:sldLayoutId id="2147485076" r:id="rId8"/>
    <p:sldLayoutId id="2147485077" r:id="rId9"/>
    <p:sldLayoutId id="2147485078" r:id="rId10"/>
    <p:sldLayoutId id="2147485079" r:id="rId11"/>
    <p:sldLayoutId id="2147485080" r:id="rId12"/>
    <p:sldLayoutId id="2147485081" r:id="rId13"/>
    <p:sldLayoutId id="2147485082" r:id="rId14"/>
    <p:sldLayoutId id="2147485083" r:id="rId15"/>
    <p:sldLayoutId id="2147485084" r:id="rId16"/>
    <p:sldLayoutId id="2147485085" r:id="rId17"/>
    <p:sldLayoutId id="2147485086" r:id="rId18"/>
    <p:sldLayoutId id="2147485087" r:id="rId19"/>
    <p:sldLayoutId id="2147485088" r:id="rId20"/>
    <p:sldLayoutId id="2147485089" r:id="rId21"/>
    <p:sldLayoutId id="2147485090" r:id="rId22"/>
    <p:sldLayoutId id="2147485091" r:id="rId23"/>
    <p:sldLayoutId id="2147485092" r:id="rId24"/>
    <p:sldLayoutId id="2147485093" r:id="rId25"/>
    <p:sldLayoutId id="2147485094" r:id="rId26"/>
    <p:sldLayoutId id="2147485095" r:id="rId27"/>
    <p:sldLayoutId id="2147485096" r:id="rId28"/>
    <p:sldLayoutId id="2147485097" r:id="rId29"/>
    <p:sldLayoutId id="2147485098" r:id="rId30"/>
    <p:sldLayoutId id="2147485099" r:id="rId31"/>
    <p:sldLayoutId id="2147485100" r:id="rId32"/>
    <p:sldLayoutId id="2147485101" r:id="rId33"/>
    <p:sldLayoutId id="2147485102" r:id="rId34"/>
    <p:sldLayoutId id="2147485103" r:id="rId35"/>
    <p:sldLayoutId id="2147485104" r:id="rId36"/>
    <p:sldLayoutId id="2147485105" r:id="rId37"/>
    <p:sldLayoutId id="2147485106" r:id="rId38"/>
    <p:sldLayoutId id="2147485107" r:id="rId39"/>
    <p:sldLayoutId id="2147485108" r:id="rId40"/>
    <p:sldLayoutId id="2147485109" r:id="rId41"/>
    <p:sldLayoutId id="2147485110" r:id="rId42"/>
    <p:sldLayoutId id="2147485111" r:id="rId43"/>
    <p:sldLayoutId id="2147485112" r:id="rId44"/>
    <p:sldLayoutId id="2147485113" r:id="rId45"/>
    <p:sldLayoutId id="2147485114" r:id="rId46"/>
    <p:sldLayoutId id="2147485115" r:id="rId47"/>
    <p:sldLayoutId id="2147485116" r:id="rId48"/>
    <p:sldLayoutId id="2147485117" r:id="rId49"/>
    <p:sldLayoutId id="2147485118" r:id="rId50"/>
    <p:sldLayoutId id="2147485119" r:id="rId51"/>
    <p:sldLayoutId id="2147485120" r:id="rId52"/>
    <p:sldLayoutId id="2147485121" r:id="rId53"/>
    <p:sldLayoutId id="2147485122" r:id="rId54"/>
    <p:sldLayoutId id="2147485123" r:id="rId55"/>
    <p:sldLayoutId id="2147485124" r:id="rId56"/>
    <p:sldLayoutId id="2147485125" r:id="rId57"/>
    <p:sldLayoutId id="2147485126" r:id="rId58"/>
    <p:sldLayoutId id="2147485127" r:id="rId59"/>
    <p:sldLayoutId id="2147485128" r:id="rId60"/>
    <p:sldLayoutId id="2147485129" r:id="rId61"/>
    <p:sldLayoutId id="2147485130" r:id="rId62"/>
    <p:sldLayoutId id="2147485131" r:id="rId63"/>
    <p:sldLayoutId id="2147485132" r:id="rId64"/>
    <p:sldLayoutId id="2147485133" r:id="rId65"/>
    <p:sldLayoutId id="2147485134" r:id="rId66"/>
    <p:sldLayoutId id="2147485135" r:id="rId67"/>
    <p:sldLayoutId id="2147485136" r:id="rId68"/>
    <p:sldLayoutId id="2147485137" r:id="rId69"/>
    <p:sldLayoutId id="2147485138" r:id="rId70"/>
    <p:sldLayoutId id="2147485139" r:id="rId71"/>
    <p:sldLayoutId id="2147485140" r:id="rId72"/>
    <p:sldLayoutId id="2147485141" r:id="rId73"/>
    <p:sldLayoutId id="2147485142" r:id="rId74"/>
    <p:sldLayoutId id="2147485143" r:id="rId75"/>
    <p:sldLayoutId id="2147485144" r:id="rId76"/>
    <p:sldLayoutId id="2147485145" r:id="rId77"/>
    <p:sldLayoutId id="2147485146" r:id="rId78"/>
    <p:sldLayoutId id="2147485147" r:id="rId79"/>
    <p:sldLayoutId id="2147485148" r:id="rId80"/>
    <p:sldLayoutId id="2147485149" r:id="rId81"/>
    <p:sldLayoutId id="2147485150" r:id="rId82"/>
    <p:sldLayoutId id="2147485151" r:id="rId83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Microsoft YaHei UI" panose="020B0503020204020204" pitchFamily="34" charset="-122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Microsoft YaHei UI" panose="020B0503020204020204" pitchFamily="34" charset="-122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jpeg"/><Relationship Id="rId5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0.png"/><Relationship Id="rId4" Type="http://schemas.openxmlformats.org/officeDocument/2006/relationships/hyperlink" Target="https://copilot.microsoft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1.png"/><Relationship Id="rId4" Type="http://schemas.openxmlformats.org/officeDocument/2006/relationships/hyperlink" Target="https://aka.ms/explore-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D5DD1-EAB8-8AB8-FAB2-B65226E5B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4773168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zh-CN" sz="4400" b="1" dirty="0">
                <a:solidFill>
                  <a:schemeClr val="tx1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Microsoft Learn</a:t>
            </a:r>
            <a:b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</a:br>
            <a:r>
              <a:rPr lang="zh-CN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激发可能性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82A955-5DA0-D95F-4045-D33BAC241BA8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547513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73DE2-B151-D805-01AD-8430413E2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F25F-CFD4-10D3-B580-2E6B403B3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    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10FB810-9C14-4758-5B79-A02491AA4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3" name="Arrow: Bent 52">
            <a:extLst>
              <a:ext uri="{FF2B5EF4-FFF2-40B4-BE49-F238E27FC236}">
                <a16:creationId xmlns:a16="http://schemas.microsoft.com/office/drawing/2014/main" id="{BACDBFCC-3E58-6ACA-CDA6-023D66D8E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2EA63B2F-92D3-AAF9-5E60-EE75A7584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DCD68058-67ED-934E-9C59-C91DF463B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6" name="Arrow: Bent 55">
            <a:extLst>
              <a:ext uri="{FF2B5EF4-FFF2-40B4-BE49-F238E27FC236}">
                <a16:creationId xmlns:a16="http://schemas.microsoft.com/office/drawing/2014/main" id="{77BEC889-C128-0AD2-FE84-DDA4EA7EB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E6697F7-23A1-178C-BC33-8222F7E12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58" name="Arrow: U-Turn 57">
            <a:extLst>
              <a:ext uri="{FF2B5EF4-FFF2-40B4-BE49-F238E27FC236}">
                <a16:creationId xmlns:a16="http://schemas.microsoft.com/office/drawing/2014/main" id="{A0BFA189-ECF9-C816-61FA-F4FAF0F3EA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pSp>
        <p:nvGrpSpPr>
          <p:cNvPr id="59" name="Group 58" descr="The image shows a section from a Microsoft Office application. The section displayed is part of the file menu, which includes options for managing documents. The options listed are: Home (highlighted in red), New, Open, Get Add-ins, Info, Save a Copy (highlighted in red), Save as Adobe PDF, and Print.">
            <a:extLst>
              <a:ext uri="{FF2B5EF4-FFF2-40B4-BE49-F238E27FC236}">
                <a16:creationId xmlns:a16="http://schemas.microsoft.com/office/drawing/2014/main" id="{C4CF746E-6D53-71A8-79EE-DC71188F86A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60" name="Arrow: U-Turn 59">
              <a:extLst>
                <a:ext uri="{FF2B5EF4-FFF2-40B4-BE49-F238E27FC236}">
                  <a16:creationId xmlns:a16="http://schemas.microsoft.com/office/drawing/2014/main" id="{CC47DA49-B2DD-7ED5-7545-4B419FB927F8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61" name="Arrow: Bent 60">
              <a:extLst>
                <a:ext uri="{FF2B5EF4-FFF2-40B4-BE49-F238E27FC236}">
                  <a16:creationId xmlns:a16="http://schemas.microsoft.com/office/drawing/2014/main" id="{F4606CA2-CC8A-28DE-277B-0E3D0A6C0931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7A54A13-CECC-8530-2470-20BC1171BAF6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68E51E06-E73E-0C28-51D3-5A47CA80DDCE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>
                  <a:ln w="3175">
                    <a:noFill/>
                  </a:ln>
                  <a:latin typeface="Segoe UI" panose="020B0502040204020203" pitchFamily="34" charset="0"/>
                  <a:ea typeface="Microsoft YaHei UI" panose="020B0503020204020204" pitchFamily="34" charset="-122"/>
                </a:endParaRPr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A7B326BF-525E-F20C-0E3E-10C2EE2AED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68" name="Arrow: U-Turn 67">
            <a:extLst>
              <a:ext uri="{FF2B5EF4-FFF2-40B4-BE49-F238E27FC236}">
                <a16:creationId xmlns:a16="http://schemas.microsoft.com/office/drawing/2014/main" id="{1AA0984F-C172-7F03-FBF6-83E5A31C1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aphicFrame>
        <p:nvGraphicFramePr>
          <p:cNvPr id="69" name="Table 354">
            <a:extLst>
              <a:ext uri="{FF2B5EF4-FFF2-40B4-BE49-F238E27FC236}">
                <a16:creationId xmlns:a16="http://schemas.microsoft.com/office/drawing/2014/main" id="{07216A24-20DE-063A-9E76-AFFDE627F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103193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71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打开 Microsoft PowerPoint“探索 AI_演示文稿”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77540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按照步骤创建文件副本以进行编辑：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566313"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Microsoft YaHei UI" panose="020B0503020204020204" pitchFamily="34" charset="-122"/>
                        <a:cs typeface="Segoe UI"/>
                      </a:endParaRPr>
                    </a:p>
                  </a:txBody>
                  <a:tcPr marT="27432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文件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保存副本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在“另存为”框中键入你的姓氏或首字母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sz="14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选择“保存”</a:t>
                      </a:r>
                    </a:p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Microsoft YaHei UI" panose="020B0503020204020204" pitchFamily="34" charset="-122"/>
                        <a:cs typeface="Segoe UI"/>
                      </a:endParaRPr>
                    </a:p>
                  </a:txBody>
                  <a:tcPr marL="13716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70" name="Picture 69">
            <a:extLst>
              <a:ext uri="{FF2B5EF4-FFF2-40B4-BE49-F238E27FC236}">
                <a16:creationId xmlns:a16="http://schemas.microsoft.com/office/drawing/2014/main" id="{18A027D8-7F61-29A4-4089-10734672E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D314FAC-6545-2368-5620-A2D684ECC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8A399E-F76A-C319-F848-CF1C5FC03FDE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B6287B-0E08-7F75-C1F7-D0CB97A566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63996"/>
          <a:stretch/>
        </p:blipFill>
        <p:spPr>
          <a:xfrm>
            <a:off x="5507818" y="5291155"/>
            <a:ext cx="6610074" cy="7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4824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06DCD-8F8E-AFD7-95D4-E9614CA16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EE577CCF-2FCD-77BF-B9AB-E3BCE5399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1EE6E72-9CFB-CA59-55ED-E1AAA23E5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F3D090E-E62B-47B6-ECB2-015D707C953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ounded Rectangle 24_1">
            <a:extLst>
              <a:ext uri="{FF2B5EF4-FFF2-40B4-BE49-F238E27FC236}">
                <a16:creationId xmlns:a16="http://schemas.microsoft.com/office/drawing/2014/main" id="{AAB009CF-C34E-F5DB-C1DD-C6F9BA424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85897"/>
            <a:ext cx="11017250" cy="4350765"/>
          </a:xfrm>
          <a:prstGeom prst="roundRect">
            <a:avLst>
              <a:gd name="adj" fmla="val 3598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3EB4CBAD-50C1-2DCF-2185-B0E151BAA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26123" y="2831768"/>
            <a:ext cx="10742930" cy="2967734"/>
          </a:xfrm>
          <a:prstGeom prst="roundRect">
            <a:avLst>
              <a:gd name="adj" fmla="val 378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24C6C-58EB-86CA-9383-58BEFD50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91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单元：定义你的想法并设定背景</a:t>
            </a: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5C86E689-3057-F24F-D2E5-F2A6A7A41131}"/>
              </a:ext>
            </a:extLst>
          </p:cNvPr>
          <p:cNvSpPr>
            <a:spLocks/>
          </p:cNvSpPr>
          <p:nvPr/>
        </p:nvSpPr>
        <p:spPr>
          <a:xfrm>
            <a:off x="726123" y="1723057"/>
            <a:ext cx="10742930" cy="971551"/>
          </a:xfrm>
          <a:prstGeom prst="roundRect">
            <a:avLst>
              <a:gd name="adj" fmla="val 12325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sz="20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在本练习中，我们将专注于定义和完善由 AI 生成的目的地的想法。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5DE1D9-1890-C7BB-89B2-8540018369E7}"/>
              </a:ext>
            </a:extLst>
          </p:cNvPr>
          <p:cNvSpPr txBox="1"/>
          <p:nvPr/>
        </p:nvSpPr>
        <p:spPr>
          <a:xfrm>
            <a:off x="863283" y="3002318"/>
            <a:ext cx="9527916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zh-CN" sz="20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按照第 2 单元中的步骤操作，为你的梦想目的地做好准备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A8064FAB-DDC2-C7C6-E00E-75EBFA48C450}"/>
              </a:ext>
            </a:extLst>
          </p:cNvPr>
          <p:cNvSpPr>
            <a:spLocks/>
          </p:cNvSpPr>
          <p:nvPr/>
        </p:nvSpPr>
        <p:spPr bwMode="auto">
          <a:xfrm>
            <a:off x="863283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使用基于角色的提示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B1224EFF-DCC6-2569-3B30-4E18CEABC455}"/>
              </a:ext>
            </a:extLst>
          </p:cNvPr>
          <p:cNvSpPr>
            <a:spLocks/>
          </p:cNvSpPr>
          <p:nvPr/>
        </p:nvSpPr>
        <p:spPr bwMode="auto">
          <a:xfrm>
            <a:off x="4397481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定义你的想法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7E7CCCD-C9F6-6E51-ABBA-26BA0F7B974C}"/>
              </a:ext>
            </a:extLst>
          </p:cNvPr>
          <p:cNvSpPr>
            <a:spLocks/>
          </p:cNvSpPr>
          <p:nvPr/>
        </p:nvSpPr>
        <p:spPr bwMode="auto">
          <a:xfrm>
            <a:off x="7931679" y="4015085"/>
            <a:ext cx="3397038" cy="1647257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介绍你的想法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E88E68A-210A-2ED8-71E7-89967FC16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84090" y="3696486"/>
            <a:ext cx="640080" cy="640080"/>
            <a:chOff x="547424" y="4293480"/>
            <a:chExt cx="640026" cy="65741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F97A3B6-8F69-DDBD-19E9-A001F1428E1E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E587FC2-D45E-05EF-E19D-E274B0341A6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3" name="Rounded Rectangle 3_1">
                  <a:extLst>
                    <a:ext uri="{FF2B5EF4-FFF2-40B4-BE49-F238E27FC236}">
                      <a16:creationId xmlns:a16="http://schemas.microsoft.com/office/drawing/2014/main" id="{98A54EC7-0555-29D6-D1BC-AB9773C707CA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F8D2A1A9-CC69-B1D8-28DA-176F4C8FEC8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41" name="Rounded Rectangle 3_1">
                <a:extLst>
                  <a:ext uri="{FF2B5EF4-FFF2-40B4-BE49-F238E27FC236}">
                    <a16:creationId xmlns:a16="http://schemas.microsoft.com/office/drawing/2014/main" id="{A580D065-17A7-F408-5EFF-4780A418DD9B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Rounded Rectangle 24_1">
                <a:extLst>
                  <a:ext uri="{FF2B5EF4-FFF2-40B4-BE49-F238E27FC236}">
                    <a16:creationId xmlns:a16="http://schemas.microsoft.com/office/drawing/2014/main" id="{17F873A6-21DA-9FF4-C7A6-803E3B1E235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76DD28C-1C2A-4618-0012-BE38AFFA32D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2800" b="1">
                  <a:solidFill>
                    <a:srgbClr val="C73ECC"/>
                  </a:solidFill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1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756B50-CAD6-9603-DB35-F02D3767F7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818288" y="3696486"/>
            <a:ext cx="640080" cy="640080"/>
            <a:chOff x="547424" y="4293480"/>
            <a:chExt cx="640026" cy="65741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9C7173-09CF-DCDD-5480-785A5B22BA0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AA2EE6BF-4970-0887-BD35-93B8A80664A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1" name="Rounded Rectangle 3_1">
                  <a:extLst>
                    <a:ext uri="{FF2B5EF4-FFF2-40B4-BE49-F238E27FC236}">
                      <a16:creationId xmlns:a16="http://schemas.microsoft.com/office/drawing/2014/main" id="{A35D97B4-437D-8046-D2FF-80341F874AE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4AD1020C-5272-E46F-EF00-0F301D54EC9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49" name="Rounded Rectangle 3_1">
                <a:extLst>
                  <a:ext uri="{FF2B5EF4-FFF2-40B4-BE49-F238E27FC236}">
                    <a16:creationId xmlns:a16="http://schemas.microsoft.com/office/drawing/2014/main" id="{5203F818-3EF0-6C00-E3B3-74853B1772C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Rounded Rectangle 24_1">
                <a:extLst>
                  <a:ext uri="{FF2B5EF4-FFF2-40B4-BE49-F238E27FC236}">
                    <a16:creationId xmlns:a16="http://schemas.microsoft.com/office/drawing/2014/main" id="{A638494C-9383-02CB-6027-9A51B2D9EE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A0497BA-8369-FFAF-8E48-8BCB6E2638C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2800" b="1">
                  <a:solidFill>
                    <a:srgbClr val="C73ECC"/>
                  </a:solidFill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A0EB94F-2E0F-74C9-97BC-1FE07E308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696486"/>
            <a:ext cx="640080" cy="640080"/>
            <a:chOff x="547424" y="4293480"/>
            <a:chExt cx="640026" cy="657416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AF02629-9DBA-18F7-F4C6-760E6BFC5ED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16F9DE3-0FB4-B2C9-B6E0-84B7DE6F91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9" name="Rounded Rectangle 3_1">
                  <a:extLst>
                    <a:ext uri="{FF2B5EF4-FFF2-40B4-BE49-F238E27FC236}">
                      <a16:creationId xmlns:a16="http://schemas.microsoft.com/office/drawing/2014/main" id="{068FFEE0-54C3-3378-F34E-6219EF844FC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0" name="Rounded Rectangle 3_1">
                  <a:extLst>
                    <a:ext uri="{FF2B5EF4-FFF2-40B4-BE49-F238E27FC236}">
                      <a16:creationId xmlns:a16="http://schemas.microsoft.com/office/drawing/2014/main" id="{E24D7774-5FE3-3CE9-AF84-615231B6CA7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7" name="Rounded Rectangle 3_1">
                <a:extLst>
                  <a:ext uri="{FF2B5EF4-FFF2-40B4-BE49-F238E27FC236}">
                    <a16:creationId xmlns:a16="http://schemas.microsoft.com/office/drawing/2014/main" id="{08C2C357-DD81-1B6A-C316-B0945FAA3C4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58" name="Rounded Rectangle 24_1">
                <a:extLst>
                  <a:ext uri="{FF2B5EF4-FFF2-40B4-BE49-F238E27FC236}">
                    <a16:creationId xmlns:a16="http://schemas.microsoft.com/office/drawing/2014/main" id="{3C5EAA9A-F3C2-22B4-9884-8201FECBB361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00E9DAF-1F63-92C3-6265-4966D487405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2800" b="1">
                  <a:solidFill>
                    <a:srgbClr val="C73ECC"/>
                  </a:solidFill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3</a:t>
              </a: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5A66E461-D096-8CED-DE1F-B20F55B36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5814" t="56855" r="33629" b="4007"/>
          <a:stretch/>
        </p:blipFill>
        <p:spPr>
          <a:xfrm rot="10800000" flipH="1" flipV="1">
            <a:off x="0" y="5493392"/>
            <a:ext cx="1892301" cy="1364608"/>
          </a:xfrm>
          <a:custGeom>
            <a:avLst/>
            <a:gdLst>
              <a:gd name="connsiteX0" fmla="*/ 0 w 1892301"/>
              <a:gd name="connsiteY0" fmla="*/ 0 h 1364608"/>
              <a:gd name="connsiteX1" fmla="*/ 1892301 w 1892301"/>
              <a:gd name="connsiteY1" fmla="*/ 0 h 1364608"/>
              <a:gd name="connsiteX2" fmla="*/ 1892301 w 1892301"/>
              <a:gd name="connsiteY2" fmla="*/ 1364608 h 1364608"/>
              <a:gd name="connsiteX3" fmla="*/ 0 w 1892301"/>
              <a:gd name="connsiteY3" fmla="*/ 1364608 h 1364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92301" h="1364608">
                <a:moveTo>
                  <a:pt x="0" y="0"/>
                </a:moveTo>
                <a:lnTo>
                  <a:pt x="1892301" y="0"/>
                </a:lnTo>
                <a:lnTo>
                  <a:pt x="1892301" y="1364608"/>
                </a:lnTo>
                <a:lnTo>
                  <a:pt x="0" y="1364608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E60298-9E52-1662-D7BC-76E8489C303C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01213432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50CC160-8E57-E8B5-E8B6-7B8F0D82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7857D64-C9E3-3BC4-F8C8-575018A58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B0C6730-2C4E-7D50-B839-B85769E8D340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22971CDE-B07D-9CDF-4B52-BAD052D88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45399" b="823"/>
          <a:stretch/>
        </p:blipFill>
        <p:spPr>
          <a:xfrm rot="16200000" flipH="1" flipV="1">
            <a:off x="-1195391" y="4624390"/>
            <a:ext cx="3429001" cy="1038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463341-77C6-C8FA-8657-4A8E2AB6A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481149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单元：创建基于角色的提示来定义体验设计师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D5906F-F755-193D-25DC-F1EBE042F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65D443B-DEA5-7B76-BB7A-23FC1F67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377565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832FAF4-599B-328C-172B-E0934D1D0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66167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E808A71-9AC7-E5BD-DF4B-52CB73683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954770" y="2125980"/>
            <a:ext cx="2651442" cy="4147820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E7840-CC8F-B0F9-F773-120441E54BFE}"/>
              </a:ext>
            </a:extLst>
          </p:cNvPr>
          <p:cNvSpPr txBox="1"/>
          <p:nvPr/>
        </p:nvSpPr>
        <p:spPr>
          <a:xfrm>
            <a:off x="765493" y="2693854"/>
            <a:ext cx="2298382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你是一位非凡的体验设计师，拥有独特的才能，能够打造引发感官共鸣的沉浸式体验，带领顾客进入纯粹的魔幻世界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C54BD-8DF6-3116-EB97-6CC7F1D111AA}"/>
              </a:ext>
            </a:extLst>
          </p:cNvPr>
          <p:cNvSpPr txBox="1"/>
          <p:nvPr/>
        </p:nvSpPr>
        <p:spPr>
          <a:xfrm>
            <a:off x="3736195" y="2693854"/>
            <a:ext cx="2027998" cy="123110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通过精妙的声音景观、迷人的视觉效果以及精心策划的环境氛围，你设计出既让人愉悦又引人入胜的旅程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8BEC3B-393D-5B4A-C42D-226FBD9E5DBC}"/>
              </a:ext>
            </a:extLst>
          </p:cNvPr>
          <p:cNvSpPr txBox="1"/>
          <p:nvPr/>
        </p:nvSpPr>
        <p:spPr>
          <a:xfrm>
            <a:off x="6447427" y="2693854"/>
            <a:ext cx="2088922" cy="14773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你的创造力无可限量，既能构思激发想象的大胆创意，又能细致入微地打磨每一个感官细节，巧妙融合，编织出一幅引人入胜的主题画卷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8F00AD8-8B86-47DF-8F68-1DDB8579B6DB}"/>
              </a:ext>
            </a:extLst>
          </p:cNvPr>
          <p:cNvSpPr txBox="1"/>
          <p:nvPr/>
        </p:nvSpPr>
        <p:spPr>
          <a:xfrm>
            <a:off x="9131300" y="2693854"/>
            <a:ext cx="2298382" cy="1723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algn="ctr">
              <a:spcAft>
                <a:spcPts val="0"/>
              </a:spcAft>
              <a:buNone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凭借卓越的多感官体验设计能力，你能够打造令人难忘的体验，让人沉浸在一场感官交响乐中，流连忘返、惊喜连连，并期待更多美妙时刻。你将帮助创造一种全新的体验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0A41B2-CAF4-D0D0-6A3C-21159D427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548924" y="1805940"/>
            <a:ext cx="731520" cy="731520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6103A20-9F2E-94E3-1A1E-1951DBE8EE1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CE143A1-B01B-9435-72EB-5273716524D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73FB63C0-EC38-1082-86BB-7EB1006800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013D557C-342F-AE22-D2C5-46D79291938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5FE8046D-6F20-E695-AA71-620194714A1A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5CC510D2-FD0A-2367-8578-6C5FEF8FEB5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BB6F68C-9607-243A-2BE6-41980429BE0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129564A-3A59-DA6D-AA6D-A3A8B4DFC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4337526" y="1805940"/>
            <a:ext cx="731520" cy="731520"/>
            <a:chOff x="547424" y="4293480"/>
            <a:chExt cx="640026" cy="6574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7D335C5-3F28-4F2B-B541-A3AC1CEE16F0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B2E2A1B-9A93-4721-0783-8C9880B1B37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6" name="Rounded Rectangle 3_1">
                  <a:extLst>
                    <a:ext uri="{FF2B5EF4-FFF2-40B4-BE49-F238E27FC236}">
                      <a16:creationId xmlns:a16="http://schemas.microsoft.com/office/drawing/2014/main" id="{B82E940B-7E92-E4A8-3A82-0BDBFEA537AC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428EC18-B4CA-E49D-73E8-D15D4BC6FFB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4" name="Rounded Rectangle 3_1">
                <a:extLst>
                  <a:ext uri="{FF2B5EF4-FFF2-40B4-BE49-F238E27FC236}">
                    <a16:creationId xmlns:a16="http://schemas.microsoft.com/office/drawing/2014/main" id="{BD00BE54-B757-C7B7-7815-ABFAA5D51F7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35" name="Rounded Rectangle 24_1">
                <a:extLst>
                  <a:ext uri="{FF2B5EF4-FFF2-40B4-BE49-F238E27FC236}">
                    <a16:creationId xmlns:a16="http://schemas.microsoft.com/office/drawing/2014/main" id="{CFAB3B7E-7BA0-A647-BFBB-9DE14373863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90D0F0-3A9A-39CE-20D1-E0B264815246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8658A5-0656-00DE-CD1A-03007ABF7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126128" y="1805940"/>
            <a:ext cx="731520" cy="73152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2FEC223-A0A9-E9AE-7EE6-1F38C908B74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B17A93A2-BB9D-DB91-FC80-62373509305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E5D1029D-DCA3-99F7-3B0E-F9BE06C624B1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F706EA06-6328-6983-EDDF-4D7716618B88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B48492D1-6680-F141-F576-272DA8AF233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8ABF12B0-3E12-3988-D8EE-79C4E3AA497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F9E395F-0753-88F1-EC75-9812F399132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A010A0A-BF43-18AB-8BB8-69C602876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914731" y="1805940"/>
            <a:ext cx="731520" cy="731520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D0641A1-85E1-E8C8-FEA6-97118801E0D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D8E9D1B2-1295-9B22-DEE3-AD5E9BEE368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6FACF41D-667B-C627-C26F-A16AF5EE85B7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86C83647-0C17-FA4B-70E4-D7999BFAF2E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A3271196-F4B9-5A9B-6E3A-A69B8463D05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BA70B37E-0E82-C130-09E0-9A72D76FD2C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EA8B9E9-43B5-4C9F-6573-B9C2A0C18228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56" name="brain_2">
            <a:extLst>
              <a:ext uri="{FF2B5EF4-FFF2-40B4-BE49-F238E27FC236}">
                <a16:creationId xmlns:a16="http://schemas.microsoft.com/office/drawing/2014/main" id="{45112400-1364-C7FB-DCA9-63F0119F55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706341" y="2032000"/>
            <a:ext cx="416686" cy="279400"/>
          </a:xfrm>
          <a:custGeom>
            <a:avLst/>
            <a:gdLst>
              <a:gd name="T0" fmla="*/ 379 w 440"/>
              <a:gd name="T1" fmla="*/ 133 h 295"/>
              <a:gd name="T2" fmla="*/ 379 w 440"/>
              <a:gd name="T3" fmla="*/ 169 h 295"/>
              <a:gd name="T4" fmla="*/ 259 w 440"/>
              <a:gd name="T5" fmla="*/ 181 h 295"/>
              <a:gd name="T6" fmla="*/ 295 w 440"/>
              <a:gd name="T7" fmla="*/ 181 h 295"/>
              <a:gd name="T8" fmla="*/ 259 w 440"/>
              <a:gd name="T9" fmla="*/ 181 h 295"/>
              <a:gd name="T10" fmla="*/ 114 w 440"/>
              <a:gd name="T11" fmla="*/ 179 h 295"/>
              <a:gd name="T12" fmla="*/ 78 w 440"/>
              <a:gd name="T13" fmla="*/ 169 h 295"/>
              <a:gd name="T14" fmla="*/ 235 w 440"/>
              <a:gd name="T15" fmla="*/ 88 h 295"/>
              <a:gd name="T16" fmla="*/ 192 w 440"/>
              <a:gd name="T17" fmla="*/ 79 h 295"/>
              <a:gd name="T18" fmla="*/ 174 w 440"/>
              <a:gd name="T19" fmla="*/ 97 h 295"/>
              <a:gd name="T20" fmla="*/ 174 w 440"/>
              <a:gd name="T21" fmla="*/ 61 h 295"/>
              <a:gd name="T22" fmla="*/ 277 w 440"/>
              <a:gd name="T23" fmla="*/ 85 h 295"/>
              <a:gd name="T24" fmla="*/ 313 w 440"/>
              <a:gd name="T25" fmla="*/ 85 h 295"/>
              <a:gd name="T26" fmla="*/ 277 w 440"/>
              <a:gd name="T27" fmla="*/ 85 h 295"/>
              <a:gd name="T28" fmla="*/ 168 w 440"/>
              <a:gd name="T29" fmla="*/ 205 h 295"/>
              <a:gd name="T30" fmla="*/ 168 w 440"/>
              <a:gd name="T31" fmla="*/ 169 h 295"/>
              <a:gd name="T32" fmla="*/ 42 w 440"/>
              <a:gd name="T33" fmla="*/ 169 h 295"/>
              <a:gd name="T34" fmla="*/ 78 w 440"/>
              <a:gd name="T35" fmla="*/ 169 h 295"/>
              <a:gd name="T36" fmla="*/ 42 w 440"/>
              <a:gd name="T37" fmla="*/ 169 h 295"/>
              <a:gd name="T38" fmla="*/ 284 w 440"/>
              <a:gd name="T39" fmla="*/ 121 h 295"/>
              <a:gd name="T40" fmla="*/ 295 w 440"/>
              <a:gd name="T41" fmla="*/ 103 h 295"/>
              <a:gd name="T42" fmla="*/ 114 w 440"/>
              <a:gd name="T43" fmla="*/ 125 h 295"/>
              <a:gd name="T44" fmla="*/ 143 w 440"/>
              <a:gd name="T45" fmla="*/ 133 h 295"/>
              <a:gd name="T46" fmla="*/ 168 w 440"/>
              <a:gd name="T47" fmla="*/ 144 h 295"/>
              <a:gd name="T48" fmla="*/ 361 w 440"/>
              <a:gd name="T49" fmla="*/ 151 h 295"/>
              <a:gd name="T50" fmla="*/ 331 w 440"/>
              <a:gd name="T51" fmla="*/ 160 h 295"/>
              <a:gd name="T52" fmla="*/ 331 w 440"/>
              <a:gd name="T53" fmla="*/ 243 h 295"/>
              <a:gd name="T54" fmla="*/ 321 w 440"/>
              <a:gd name="T55" fmla="*/ 181 h 295"/>
              <a:gd name="T56" fmla="*/ 358 w 440"/>
              <a:gd name="T57" fmla="*/ 206 h 295"/>
              <a:gd name="T58" fmla="*/ 440 w 440"/>
              <a:gd name="T59" fmla="*/ 163 h 295"/>
              <a:gd name="T60" fmla="*/ 388 w 440"/>
              <a:gd name="T61" fmla="*/ 110 h 295"/>
              <a:gd name="T62" fmla="*/ 227 w 440"/>
              <a:gd name="T63" fmla="*/ 30 h 295"/>
              <a:gd name="T64" fmla="*/ 68 w 440"/>
              <a:gd name="T65" fmla="*/ 103 h 295"/>
              <a:gd name="T66" fmla="*/ 4 w 440"/>
              <a:gd name="T67" fmla="*/ 165 h 295"/>
              <a:gd name="T68" fmla="*/ 164 w 440"/>
              <a:gd name="T69" fmla="*/ 237 h 295"/>
              <a:gd name="T70" fmla="*/ 358 w 440"/>
              <a:gd name="T71" fmla="*/ 206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40" h="295">
                <a:moveTo>
                  <a:pt x="361" y="151"/>
                </a:moveTo>
                <a:cubicBezTo>
                  <a:pt x="361" y="141"/>
                  <a:pt x="369" y="133"/>
                  <a:pt x="379" y="133"/>
                </a:cubicBezTo>
                <a:cubicBezTo>
                  <a:pt x="389" y="133"/>
                  <a:pt x="397" y="141"/>
                  <a:pt x="397" y="151"/>
                </a:cubicBezTo>
                <a:cubicBezTo>
                  <a:pt x="397" y="161"/>
                  <a:pt x="389" y="169"/>
                  <a:pt x="379" y="169"/>
                </a:cubicBezTo>
                <a:cubicBezTo>
                  <a:pt x="369" y="169"/>
                  <a:pt x="361" y="161"/>
                  <a:pt x="361" y="151"/>
                </a:cubicBezTo>
                <a:close/>
                <a:moveTo>
                  <a:pt x="259" y="181"/>
                </a:moveTo>
                <a:cubicBezTo>
                  <a:pt x="259" y="191"/>
                  <a:pt x="267" y="199"/>
                  <a:pt x="277" y="199"/>
                </a:cubicBezTo>
                <a:cubicBezTo>
                  <a:pt x="287" y="199"/>
                  <a:pt x="295" y="191"/>
                  <a:pt x="295" y="181"/>
                </a:cubicBezTo>
                <a:cubicBezTo>
                  <a:pt x="295" y="171"/>
                  <a:pt x="287" y="163"/>
                  <a:pt x="277" y="163"/>
                </a:cubicBezTo>
                <a:cubicBezTo>
                  <a:pt x="267" y="163"/>
                  <a:pt x="259" y="171"/>
                  <a:pt x="259" y="181"/>
                </a:cubicBezTo>
                <a:close/>
                <a:moveTo>
                  <a:pt x="114" y="239"/>
                </a:moveTo>
                <a:cubicBezTo>
                  <a:pt x="114" y="179"/>
                  <a:pt x="114" y="179"/>
                  <a:pt x="114" y="179"/>
                </a:cubicBezTo>
                <a:cubicBezTo>
                  <a:pt x="114" y="179"/>
                  <a:pt x="109" y="169"/>
                  <a:pt x="104" y="169"/>
                </a:cubicBezTo>
                <a:cubicBezTo>
                  <a:pt x="104" y="169"/>
                  <a:pt x="104" y="169"/>
                  <a:pt x="78" y="169"/>
                </a:cubicBezTo>
                <a:moveTo>
                  <a:pt x="235" y="260"/>
                </a:moveTo>
                <a:cubicBezTo>
                  <a:pt x="235" y="260"/>
                  <a:pt x="235" y="260"/>
                  <a:pt x="235" y="88"/>
                </a:cubicBezTo>
                <a:cubicBezTo>
                  <a:pt x="235" y="82"/>
                  <a:pt x="231" y="79"/>
                  <a:pt x="225" y="79"/>
                </a:cubicBezTo>
                <a:cubicBezTo>
                  <a:pt x="225" y="79"/>
                  <a:pt x="225" y="79"/>
                  <a:pt x="192" y="79"/>
                </a:cubicBezTo>
                <a:moveTo>
                  <a:pt x="156" y="79"/>
                </a:moveTo>
                <a:cubicBezTo>
                  <a:pt x="156" y="89"/>
                  <a:pt x="164" y="97"/>
                  <a:pt x="174" y="97"/>
                </a:cubicBezTo>
                <a:cubicBezTo>
                  <a:pt x="184" y="97"/>
                  <a:pt x="192" y="89"/>
                  <a:pt x="192" y="79"/>
                </a:cubicBezTo>
                <a:cubicBezTo>
                  <a:pt x="192" y="69"/>
                  <a:pt x="184" y="61"/>
                  <a:pt x="174" y="61"/>
                </a:cubicBezTo>
                <a:cubicBezTo>
                  <a:pt x="164" y="61"/>
                  <a:pt x="156" y="69"/>
                  <a:pt x="156" y="79"/>
                </a:cubicBezTo>
                <a:close/>
                <a:moveTo>
                  <a:pt x="277" y="85"/>
                </a:moveTo>
                <a:cubicBezTo>
                  <a:pt x="277" y="95"/>
                  <a:pt x="285" y="103"/>
                  <a:pt x="295" y="103"/>
                </a:cubicBezTo>
                <a:cubicBezTo>
                  <a:pt x="305" y="103"/>
                  <a:pt x="313" y="95"/>
                  <a:pt x="313" y="85"/>
                </a:cubicBezTo>
                <a:cubicBezTo>
                  <a:pt x="313" y="75"/>
                  <a:pt x="305" y="67"/>
                  <a:pt x="295" y="67"/>
                </a:cubicBezTo>
                <a:cubicBezTo>
                  <a:pt x="285" y="67"/>
                  <a:pt x="277" y="75"/>
                  <a:pt x="277" y="85"/>
                </a:cubicBezTo>
                <a:close/>
                <a:moveTo>
                  <a:pt x="150" y="187"/>
                </a:moveTo>
                <a:cubicBezTo>
                  <a:pt x="150" y="197"/>
                  <a:pt x="158" y="205"/>
                  <a:pt x="168" y="205"/>
                </a:cubicBezTo>
                <a:cubicBezTo>
                  <a:pt x="178" y="205"/>
                  <a:pt x="186" y="197"/>
                  <a:pt x="186" y="187"/>
                </a:cubicBezTo>
                <a:cubicBezTo>
                  <a:pt x="186" y="177"/>
                  <a:pt x="178" y="169"/>
                  <a:pt x="168" y="169"/>
                </a:cubicBezTo>
                <a:cubicBezTo>
                  <a:pt x="158" y="169"/>
                  <a:pt x="150" y="177"/>
                  <a:pt x="150" y="187"/>
                </a:cubicBezTo>
                <a:close/>
                <a:moveTo>
                  <a:pt x="42" y="169"/>
                </a:moveTo>
                <a:cubicBezTo>
                  <a:pt x="42" y="179"/>
                  <a:pt x="50" y="187"/>
                  <a:pt x="60" y="187"/>
                </a:cubicBezTo>
                <a:cubicBezTo>
                  <a:pt x="70" y="187"/>
                  <a:pt x="78" y="179"/>
                  <a:pt x="78" y="169"/>
                </a:cubicBezTo>
                <a:cubicBezTo>
                  <a:pt x="78" y="159"/>
                  <a:pt x="70" y="151"/>
                  <a:pt x="60" y="151"/>
                </a:cubicBezTo>
                <a:cubicBezTo>
                  <a:pt x="50" y="151"/>
                  <a:pt x="42" y="159"/>
                  <a:pt x="42" y="169"/>
                </a:cubicBezTo>
                <a:close/>
                <a:moveTo>
                  <a:pt x="235" y="121"/>
                </a:moveTo>
                <a:cubicBezTo>
                  <a:pt x="235" y="121"/>
                  <a:pt x="235" y="121"/>
                  <a:pt x="284" y="121"/>
                </a:cubicBezTo>
                <a:cubicBezTo>
                  <a:pt x="290" y="121"/>
                  <a:pt x="295" y="117"/>
                  <a:pt x="295" y="112"/>
                </a:cubicBezTo>
                <a:cubicBezTo>
                  <a:pt x="295" y="112"/>
                  <a:pt x="295" y="112"/>
                  <a:pt x="295" y="103"/>
                </a:cubicBezTo>
                <a:moveTo>
                  <a:pt x="114" y="49"/>
                </a:moveTo>
                <a:cubicBezTo>
                  <a:pt x="114" y="49"/>
                  <a:pt x="114" y="51"/>
                  <a:pt x="114" y="125"/>
                </a:cubicBezTo>
                <a:cubicBezTo>
                  <a:pt x="114" y="130"/>
                  <a:pt x="118" y="133"/>
                  <a:pt x="123" y="133"/>
                </a:cubicBezTo>
                <a:cubicBezTo>
                  <a:pt x="123" y="133"/>
                  <a:pt x="123" y="133"/>
                  <a:pt x="143" y="133"/>
                </a:cubicBezTo>
                <a:cubicBezTo>
                  <a:pt x="143" y="133"/>
                  <a:pt x="143" y="133"/>
                  <a:pt x="158" y="133"/>
                </a:cubicBezTo>
                <a:cubicBezTo>
                  <a:pt x="163" y="133"/>
                  <a:pt x="168" y="139"/>
                  <a:pt x="168" y="144"/>
                </a:cubicBezTo>
                <a:cubicBezTo>
                  <a:pt x="168" y="144"/>
                  <a:pt x="168" y="144"/>
                  <a:pt x="168" y="169"/>
                </a:cubicBezTo>
                <a:moveTo>
                  <a:pt x="361" y="151"/>
                </a:moveTo>
                <a:cubicBezTo>
                  <a:pt x="361" y="151"/>
                  <a:pt x="361" y="151"/>
                  <a:pt x="340" y="151"/>
                </a:cubicBezTo>
                <a:cubicBezTo>
                  <a:pt x="335" y="151"/>
                  <a:pt x="331" y="155"/>
                  <a:pt x="331" y="160"/>
                </a:cubicBezTo>
                <a:cubicBezTo>
                  <a:pt x="331" y="160"/>
                  <a:pt x="331" y="160"/>
                  <a:pt x="331" y="205"/>
                </a:cubicBezTo>
                <a:moveTo>
                  <a:pt x="331" y="243"/>
                </a:moveTo>
                <a:cubicBezTo>
                  <a:pt x="331" y="243"/>
                  <a:pt x="331" y="243"/>
                  <a:pt x="331" y="190"/>
                </a:cubicBezTo>
                <a:cubicBezTo>
                  <a:pt x="331" y="185"/>
                  <a:pt x="327" y="181"/>
                  <a:pt x="321" y="181"/>
                </a:cubicBezTo>
                <a:cubicBezTo>
                  <a:pt x="321" y="181"/>
                  <a:pt x="321" y="181"/>
                  <a:pt x="295" y="181"/>
                </a:cubicBezTo>
                <a:moveTo>
                  <a:pt x="358" y="206"/>
                </a:moveTo>
                <a:cubicBezTo>
                  <a:pt x="367" y="212"/>
                  <a:pt x="377" y="215"/>
                  <a:pt x="388" y="215"/>
                </a:cubicBezTo>
                <a:cubicBezTo>
                  <a:pt x="417" y="215"/>
                  <a:pt x="440" y="192"/>
                  <a:pt x="440" y="163"/>
                </a:cubicBezTo>
                <a:cubicBezTo>
                  <a:pt x="440" y="134"/>
                  <a:pt x="417" y="111"/>
                  <a:pt x="388" y="111"/>
                </a:cubicBezTo>
                <a:cubicBezTo>
                  <a:pt x="388" y="110"/>
                  <a:pt x="388" y="110"/>
                  <a:pt x="388" y="110"/>
                </a:cubicBezTo>
                <a:cubicBezTo>
                  <a:pt x="388" y="110"/>
                  <a:pt x="379" y="38"/>
                  <a:pt x="310" y="41"/>
                </a:cubicBezTo>
                <a:cubicBezTo>
                  <a:pt x="310" y="41"/>
                  <a:pt x="275" y="4"/>
                  <a:pt x="227" y="30"/>
                </a:cubicBezTo>
                <a:cubicBezTo>
                  <a:pt x="227" y="30"/>
                  <a:pt x="183" y="0"/>
                  <a:pt x="146" y="53"/>
                </a:cubicBezTo>
                <a:cubicBezTo>
                  <a:pt x="146" y="53"/>
                  <a:pt x="79" y="26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7" y="116"/>
                  <a:pt x="4" y="165"/>
                </a:cubicBezTo>
                <a:cubicBezTo>
                  <a:pt x="0" y="213"/>
                  <a:pt x="42" y="247"/>
                  <a:pt x="87" y="215"/>
                </a:cubicBezTo>
                <a:cubicBezTo>
                  <a:pt x="87" y="215"/>
                  <a:pt x="120" y="263"/>
                  <a:pt x="164" y="237"/>
                </a:cubicBezTo>
                <a:cubicBezTo>
                  <a:pt x="164" y="237"/>
                  <a:pt x="222" y="295"/>
                  <a:pt x="270" y="235"/>
                </a:cubicBezTo>
                <a:cubicBezTo>
                  <a:pt x="270" y="235"/>
                  <a:pt x="329" y="282"/>
                  <a:pt x="358" y="206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7" name="Ribbon2_F19B">
            <a:extLst>
              <a:ext uri="{FF2B5EF4-FFF2-40B4-BE49-F238E27FC236}">
                <a16:creationId xmlns:a16="http://schemas.microsoft.com/office/drawing/2014/main" id="{443F0408-B34A-3C3A-BDA4-A3E76F91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0141" y="1985223"/>
            <a:ext cx="266290" cy="372954"/>
          </a:xfrm>
          <a:custGeom>
            <a:avLst/>
            <a:gdLst>
              <a:gd name="T0" fmla="*/ 1621 w 2495"/>
              <a:gd name="T1" fmla="*/ 1247 h 3493"/>
              <a:gd name="T2" fmla="*/ 1247 w 2495"/>
              <a:gd name="T3" fmla="*/ 1621 h 3493"/>
              <a:gd name="T4" fmla="*/ 873 w 2495"/>
              <a:gd name="T5" fmla="*/ 1247 h 3493"/>
              <a:gd name="T6" fmla="*/ 1247 w 2495"/>
              <a:gd name="T7" fmla="*/ 873 h 3493"/>
              <a:gd name="T8" fmla="*/ 1621 w 2495"/>
              <a:gd name="T9" fmla="*/ 1247 h 3493"/>
              <a:gd name="T10" fmla="*/ 2495 w 2495"/>
              <a:gd name="T11" fmla="*/ 1247 h 3493"/>
              <a:gd name="T12" fmla="*/ 2120 w 2495"/>
              <a:gd name="T13" fmla="*/ 873 h 3493"/>
              <a:gd name="T14" fmla="*/ 2120 w 2495"/>
              <a:gd name="T15" fmla="*/ 374 h 3493"/>
              <a:gd name="T16" fmla="*/ 1621 w 2495"/>
              <a:gd name="T17" fmla="*/ 374 h 3493"/>
              <a:gd name="T18" fmla="*/ 1247 w 2495"/>
              <a:gd name="T19" fmla="*/ 0 h 3493"/>
              <a:gd name="T20" fmla="*/ 873 w 2495"/>
              <a:gd name="T21" fmla="*/ 374 h 3493"/>
              <a:gd name="T22" fmla="*/ 374 w 2495"/>
              <a:gd name="T23" fmla="*/ 374 h 3493"/>
              <a:gd name="T24" fmla="*/ 374 w 2495"/>
              <a:gd name="T25" fmla="*/ 873 h 3493"/>
              <a:gd name="T26" fmla="*/ 0 w 2495"/>
              <a:gd name="T27" fmla="*/ 1247 h 3493"/>
              <a:gd name="T28" fmla="*/ 374 w 2495"/>
              <a:gd name="T29" fmla="*/ 1621 h 3493"/>
              <a:gd name="T30" fmla="*/ 374 w 2495"/>
              <a:gd name="T31" fmla="*/ 2120 h 3493"/>
              <a:gd name="T32" fmla="*/ 873 w 2495"/>
              <a:gd name="T33" fmla="*/ 2120 h 3493"/>
              <a:gd name="T34" fmla="*/ 1247 w 2495"/>
              <a:gd name="T35" fmla="*/ 2495 h 3493"/>
              <a:gd name="T36" fmla="*/ 1621 w 2495"/>
              <a:gd name="T37" fmla="*/ 2120 h 3493"/>
              <a:gd name="T38" fmla="*/ 2120 w 2495"/>
              <a:gd name="T39" fmla="*/ 2120 h 3493"/>
              <a:gd name="T40" fmla="*/ 2120 w 2495"/>
              <a:gd name="T41" fmla="*/ 1621 h 3493"/>
              <a:gd name="T42" fmla="*/ 2495 w 2495"/>
              <a:gd name="T43" fmla="*/ 1247 h 3493"/>
              <a:gd name="T44" fmla="*/ 1247 w 2495"/>
              <a:gd name="T45" fmla="*/ 2495 h 3493"/>
              <a:gd name="T46" fmla="*/ 1497 w 2495"/>
              <a:gd name="T47" fmla="*/ 3493 h 3493"/>
              <a:gd name="T48" fmla="*/ 2245 w 2495"/>
              <a:gd name="T49" fmla="*/ 3243 h 3493"/>
              <a:gd name="T50" fmla="*/ 1964 w 2495"/>
              <a:gd name="T51" fmla="*/ 2120 h 3493"/>
              <a:gd name="T52" fmla="*/ 530 w 2495"/>
              <a:gd name="T53" fmla="*/ 2120 h 3493"/>
              <a:gd name="T54" fmla="*/ 249 w 2495"/>
              <a:gd name="T55" fmla="*/ 3243 h 3493"/>
              <a:gd name="T56" fmla="*/ 998 w 2495"/>
              <a:gd name="T57" fmla="*/ 3493 h 3493"/>
              <a:gd name="T58" fmla="*/ 1247 w 2495"/>
              <a:gd name="T59" fmla="*/ 2495 h 3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95" h="3493">
                <a:moveTo>
                  <a:pt x="1621" y="1247"/>
                </a:moveTo>
                <a:cubicBezTo>
                  <a:pt x="1621" y="1454"/>
                  <a:pt x="1454" y="1621"/>
                  <a:pt x="1247" y="1621"/>
                </a:cubicBezTo>
                <a:cubicBezTo>
                  <a:pt x="1040" y="1621"/>
                  <a:pt x="873" y="1454"/>
                  <a:pt x="873" y="1247"/>
                </a:cubicBezTo>
                <a:cubicBezTo>
                  <a:pt x="873" y="1040"/>
                  <a:pt x="1040" y="873"/>
                  <a:pt x="1247" y="873"/>
                </a:cubicBezTo>
                <a:cubicBezTo>
                  <a:pt x="1454" y="873"/>
                  <a:pt x="1621" y="1040"/>
                  <a:pt x="1621" y="1247"/>
                </a:cubicBezTo>
                <a:close/>
                <a:moveTo>
                  <a:pt x="2495" y="1247"/>
                </a:moveTo>
                <a:cubicBezTo>
                  <a:pt x="2120" y="873"/>
                  <a:pt x="2120" y="873"/>
                  <a:pt x="2120" y="873"/>
                </a:cubicBezTo>
                <a:cubicBezTo>
                  <a:pt x="2120" y="374"/>
                  <a:pt x="2120" y="374"/>
                  <a:pt x="2120" y="374"/>
                </a:cubicBezTo>
                <a:cubicBezTo>
                  <a:pt x="1621" y="374"/>
                  <a:pt x="1621" y="374"/>
                  <a:pt x="1621" y="374"/>
                </a:cubicBezTo>
                <a:cubicBezTo>
                  <a:pt x="1247" y="0"/>
                  <a:pt x="1247" y="0"/>
                  <a:pt x="1247" y="0"/>
                </a:cubicBezTo>
                <a:cubicBezTo>
                  <a:pt x="873" y="374"/>
                  <a:pt x="873" y="374"/>
                  <a:pt x="873" y="374"/>
                </a:cubicBezTo>
                <a:cubicBezTo>
                  <a:pt x="374" y="374"/>
                  <a:pt x="374" y="374"/>
                  <a:pt x="374" y="374"/>
                </a:cubicBezTo>
                <a:cubicBezTo>
                  <a:pt x="374" y="873"/>
                  <a:pt x="374" y="873"/>
                  <a:pt x="374" y="873"/>
                </a:cubicBezTo>
                <a:cubicBezTo>
                  <a:pt x="0" y="1247"/>
                  <a:pt x="0" y="1247"/>
                  <a:pt x="0" y="1247"/>
                </a:cubicBezTo>
                <a:cubicBezTo>
                  <a:pt x="374" y="1621"/>
                  <a:pt x="374" y="1621"/>
                  <a:pt x="374" y="1621"/>
                </a:cubicBezTo>
                <a:cubicBezTo>
                  <a:pt x="374" y="2120"/>
                  <a:pt x="374" y="2120"/>
                  <a:pt x="374" y="2120"/>
                </a:cubicBezTo>
                <a:cubicBezTo>
                  <a:pt x="873" y="2120"/>
                  <a:pt x="873" y="2120"/>
                  <a:pt x="873" y="2120"/>
                </a:cubicBezTo>
                <a:cubicBezTo>
                  <a:pt x="1247" y="2495"/>
                  <a:pt x="1247" y="2495"/>
                  <a:pt x="1247" y="2495"/>
                </a:cubicBezTo>
                <a:cubicBezTo>
                  <a:pt x="1621" y="2120"/>
                  <a:pt x="1621" y="2120"/>
                  <a:pt x="1621" y="2120"/>
                </a:cubicBezTo>
                <a:cubicBezTo>
                  <a:pt x="2120" y="2120"/>
                  <a:pt x="2120" y="2120"/>
                  <a:pt x="2120" y="2120"/>
                </a:cubicBezTo>
                <a:cubicBezTo>
                  <a:pt x="2120" y="1621"/>
                  <a:pt x="2120" y="1621"/>
                  <a:pt x="2120" y="1621"/>
                </a:cubicBezTo>
                <a:lnTo>
                  <a:pt x="2495" y="1247"/>
                </a:lnTo>
                <a:close/>
                <a:moveTo>
                  <a:pt x="1247" y="2495"/>
                </a:moveTo>
                <a:cubicBezTo>
                  <a:pt x="1497" y="3493"/>
                  <a:pt x="1497" y="3493"/>
                  <a:pt x="1497" y="3493"/>
                </a:cubicBezTo>
                <a:cubicBezTo>
                  <a:pt x="2245" y="3243"/>
                  <a:pt x="2245" y="3243"/>
                  <a:pt x="2245" y="3243"/>
                </a:cubicBezTo>
                <a:cubicBezTo>
                  <a:pt x="1964" y="2120"/>
                  <a:pt x="1964" y="2120"/>
                  <a:pt x="1964" y="2120"/>
                </a:cubicBezTo>
                <a:moveTo>
                  <a:pt x="530" y="2120"/>
                </a:moveTo>
                <a:cubicBezTo>
                  <a:pt x="249" y="3243"/>
                  <a:pt x="249" y="3243"/>
                  <a:pt x="249" y="3243"/>
                </a:cubicBezTo>
                <a:cubicBezTo>
                  <a:pt x="998" y="3493"/>
                  <a:pt x="998" y="3493"/>
                  <a:pt x="998" y="3493"/>
                </a:cubicBezTo>
                <a:cubicBezTo>
                  <a:pt x="1247" y="2495"/>
                  <a:pt x="1247" y="2495"/>
                  <a:pt x="1247" y="249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8" name="Financial_E7BB">
            <a:extLst>
              <a:ext uri="{FF2B5EF4-FFF2-40B4-BE49-F238E27FC236}">
                <a16:creationId xmlns:a16="http://schemas.microsoft.com/office/drawing/2014/main" id="{6CFC2639-DB51-83EB-8375-6E086168E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327946" y="2025458"/>
            <a:ext cx="327884" cy="292484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60" name="Teamwork_EA12">
            <a:extLst>
              <a:ext uri="{FF2B5EF4-FFF2-40B4-BE49-F238E27FC236}">
                <a16:creationId xmlns:a16="http://schemas.microsoft.com/office/drawing/2014/main" id="{EF11EE24-7C8C-B953-36AC-2CA4F73C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09767" y="2006600"/>
            <a:ext cx="341448" cy="330200"/>
          </a:xfrm>
          <a:custGeom>
            <a:avLst/>
            <a:gdLst>
              <a:gd name="T0" fmla="*/ 3621 w 3746"/>
              <a:gd name="T1" fmla="*/ 2622 h 3621"/>
              <a:gd name="T2" fmla="*/ 3122 w 3746"/>
              <a:gd name="T3" fmla="*/ 3122 h 3621"/>
              <a:gd name="T4" fmla="*/ 2622 w 3746"/>
              <a:gd name="T5" fmla="*/ 2622 h 3621"/>
              <a:gd name="T6" fmla="*/ 3122 w 3746"/>
              <a:gd name="T7" fmla="*/ 2123 h 3621"/>
              <a:gd name="T8" fmla="*/ 3621 w 3746"/>
              <a:gd name="T9" fmla="*/ 2622 h 3621"/>
              <a:gd name="T10" fmla="*/ 2747 w 3746"/>
              <a:gd name="T11" fmla="*/ 2997 h 3621"/>
              <a:gd name="T12" fmla="*/ 2747 w 3746"/>
              <a:gd name="T13" fmla="*/ 3621 h 3621"/>
              <a:gd name="T14" fmla="*/ 3122 w 3746"/>
              <a:gd name="T15" fmla="*/ 3434 h 3621"/>
              <a:gd name="T16" fmla="*/ 3496 w 3746"/>
              <a:gd name="T17" fmla="*/ 3621 h 3621"/>
              <a:gd name="T18" fmla="*/ 3496 w 3746"/>
              <a:gd name="T19" fmla="*/ 2997 h 3621"/>
              <a:gd name="T20" fmla="*/ 1873 w 3746"/>
              <a:gd name="T21" fmla="*/ 749 h 3621"/>
              <a:gd name="T22" fmla="*/ 1249 w 3746"/>
              <a:gd name="T23" fmla="*/ 1374 h 3621"/>
              <a:gd name="T24" fmla="*/ 1873 w 3746"/>
              <a:gd name="T25" fmla="*/ 1998 h 3621"/>
              <a:gd name="T26" fmla="*/ 2497 w 3746"/>
              <a:gd name="T27" fmla="*/ 1374 h 3621"/>
              <a:gd name="T28" fmla="*/ 1873 w 3746"/>
              <a:gd name="T29" fmla="*/ 749 h 3621"/>
              <a:gd name="T30" fmla="*/ 1873 w 3746"/>
              <a:gd name="T31" fmla="*/ 1998 h 3621"/>
              <a:gd name="T32" fmla="*/ 999 w 3746"/>
              <a:gd name="T33" fmla="*/ 2872 h 3621"/>
              <a:gd name="T34" fmla="*/ 624 w 3746"/>
              <a:gd name="T35" fmla="*/ 0 h 3621"/>
              <a:gd name="T36" fmla="*/ 250 w 3746"/>
              <a:gd name="T37" fmla="*/ 375 h 3621"/>
              <a:gd name="T38" fmla="*/ 624 w 3746"/>
              <a:gd name="T39" fmla="*/ 749 h 3621"/>
              <a:gd name="T40" fmla="*/ 999 w 3746"/>
              <a:gd name="T41" fmla="*/ 375 h 3621"/>
              <a:gd name="T42" fmla="*/ 624 w 3746"/>
              <a:gd name="T43" fmla="*/ 0 h 3621"/>
              <a:gd name="T44" fmla="*/ 1249 w 3746"/>
              <a:gd name="T45" fmla="*/ 1374 h 3621"/>
              <a:gd name="T46" fmla="*/ 624 w 3746"/>
              <a:gd name="T47" fmla="*/ 749 h 3621"/>
              <a:gd name="T48" fmla="*/ 0 w 3746"/>
              <a:gd name="T49" fmla="*/ 1374 h 3621"/>
              <a:gd name="T50" fmla="*/ 3122 w 3746"/>
              <a:gd name="T51" fmla="*/ 0 h 3621"/>
              <a:gd name="T52" fmla="*/ 2747 w 3746"/>
              <a:gd name="T53" fmla="*/ 375 h 3621"/>
              <a:gd name="T54" fmla="*/ 3122 w 3746"/>
              <a:gd name="T55" fmla="*/ 749 h 3621"/>
              <a:gd name="T56" fmla="*/ 3496 w 3746"/>
              <a:gd name="T57" fmla="*/ 375 h 3621"/>
              <a:gd name="T58" fmla="*/ 3122 w 3746"/>
              <a:gd name="T59" fmla="*/ 0 h 3621"/>
              <a:gd name="T60" fmla="*/ 3746 w 3746"/>
              <a:gd name="T61" fmla="*/ 1374 h 3621"/>
              <a:gd name="T62" fmla="*/ 3122 w 3746"/>
              <a:gd name="T63" fmla="*/ 749 h 3621"/>
              <a:gd name="T64" fmla="*/ 2497 w 3746"/>
              <a:gd name="T65" fmla="*/ 1374 h 3621"/>
              <a:gd name="T66" fmla="*/ 2381 w 3746"/>
              <a:gd name="T67" fmla="*/ 2163 h 3621"/>
              <a:gd name="T68" fmla="*/ 1873 w 3746"/>
              <a:gd name="T69" fmla="*/ 1998 h 3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746" h="3621">
                <a:moveTo>
                  <a:pt x="3621" y="2622"/>
                </a:moveTo>
                <a:cubicBezTo>
                  <a:pt x="3621" y="2898"/>
                  <a:pt x="3398" y="3122"/>
                  <a:pt x="3122" y="3122"/>
                </a:cubicBezTo>
                <a:cubicBezTo>
                  <a:pt x="2846" y="3122"/>
                  <a:pt x="2622" y="2898"/>
                  <a:pt x="2622" y="2622"/>
                </a:cubicBezTo>
                <a:cubicBezTo>
                  <a:pt x="2622" y="2346"/>
                  <a:pt x="2846" y="2123"/>
                  <a:pt x="3122" y="2123"/>
                </a:cubicBezTo>
                <a:cubicBezTo>
                  <a:pt x="3398" y="2123"/>
                  <a:pt x="3621" y="2346"/>
                  <a:pt x="3621" y="2622"/>
                </a:cubicBezTo>
                <a:close/>
                <a:moveTo>
                  <a:pt x="2747" y="2997"/>
                </a:moveTo>
                <a:cubicBezTo>
                  <a:pt x="2747" y="3621"/>
                  <a:pt x="2747" y="3621"/>
                  <a:pt x="2747" y="3621"/>
                </a:cubicBezTo>
                <a:cubicBezTo>
                  <a:pt x="3122" y="3434"/>
                  <a:pt x="3122" y="3434"/>
                  <a:pt x="3122" y="3434"/>
                </a:cubicBezTo>
                <a:cubicBezTo>
                  <a:pt x="3496" y="3621"/>
                  <a:pt x="3496" y="3621"/>
                  <a:pt x="3496" y="3621"/>
                </a:cubicBezTo>
                <a:cubicBezTo>
                  <a:pt x="3496" y="2997"/>
                  <a:pt x="3496" y="2997"/>
                  <a:pt x="3496" y="2997"/>
                </a:cubicBezTo>
                <a:moveTo>
                  <a:pt x="1873" y="749"/>
                </a:moveTo>
                <a:cubicBezTo>
                  <a:pt x="1528" y="749"/>
                  <a:pt x="1249" y="1029"/>
                  <a:pt x="1249" y="1374"/>
                </a:cubicBezTo>
                <a:cubicBezTo>
                  <a:pt x="1249" y="1718"/>
                  <a:pt x="1528" y="1998"/>
                  <a:pt x="1873" y="1998"/>
                </a:cubicBezTo>
                <a:cubicBezTo>
                  <a:pt x="2218" y="1998"/>
                  <a:pt x="2497" y="1718"/>
                  <a:pt x="2497" y="1374"/>
                </a:cubicBezTo>
                <a:cubicBezTo>
                  <a:pt x="2497" y="1029"/>
                  <a:pt x="2218" y="749"/>
                  <a:pt x="1873" y="749"/>
                </a:cubicBezTo>
                <a:close/>
                <a:moveTo>
                  <a:pt x="1873" y="1998"/>
                </a:moveTo>
                <a:cubicBezTo>
                  <a:pt x="1390" y="1998"/>
                  <a:pt x="999" y="2389"/>
                  <a:pt x="999" y="2872"/>
                </a:cubicBezTo>
                <a:moveTo>
                  <a:pt x="624" y="0"/>
                </a:moveTo>
                <a:cubicBezTo>
                  <a:pt x="417" y="0"/>
                  <a:pt x="250" y="168"/>
                  <a:pt x="250" y="375"/>
                </a:cubicBezTo>
                <a:cubicBezTo>
                  <a:pt x="250" y="581"/>
                  <a:pt x="417" y="749"/>
                  <a:pt x="624" y="749"/>
                </a:cubicBezTo>
                <a:cubicBezTo>
                  <a:pt x="831" y="749"/>
                  <a:pt x="999" y="581"/>
                  <a:pt x="999" y="375"/>
                </a:cubicBezTo>
                <a:cubicBezTo>
                  <a:pt x="999" y="168"/>
                  <a:pt x="831" y="0"/>
                  <a:pt x="624" y="0"/>
                </a:cubicBezTo>
                <a:close/>
                <a:moveTo>
                  <a:pt x="1249" y="1374"/>
                </a:moveTo>
                <a:cubicBezTo>
                  <a:pt x="1249" y="1029"/>
                  <a:pt x="969" y="749"/>
                  <a:pt x="624" y="749"/>
                </a:cubicBezTo>
                <a:cubicBezTo>
                  <a:pt x="279" y="749"/>
                  <a:pt x="0" y="1029"/>
                  <a:pt x="0" y="1374"/>
                </a:cubicBezTo>
                <a:moveTo>
                  <a:pt x="3122" y="0"/>
                </a:moveTo>
                <a:cubicBezTo>
                  <a:pt x="2915" y="0"/>
                  <a:pt x="2747" y="168"/>
                  <a:pt x="2747" y="375"/>
                </a:cubicBezTo>
                <a:cubicBezTo>
                  <a:pt x="2747" y="581"/>
                  <a:pt x="2915" y="749"/>
                  <a:pt x="3122" y="749"/>
                </a:cubicBezTo>
                <a:cubicBezTo>
                  <a:pt x="3329" y="749"/>
                  <a:pt x="3496" y="581"/>
                  <a:pt x="3496" y="375"/>
                </a:cubicBezTo>
                <a:cubicBezTo>
                  <a:pt x="3496" y="168"/>
                  <a:pt x="3329" y="0"/>
                  <a:pt x="3122" y="0"/>
                </a:cubicBezTo>
                <a:close/>
                <a:moveTo>
                  <a:pt x="3746" y="1374"/>
                </a:moveTo>
                <a:cubicBezTo>
                  <a:pt x="3746" y="1029"/>
                  <a:pt x="3467" y="749"/>
                  <a:pt x="3122" y="749"/>
                </a:cubicBezTo>
                <a:cubicBezTo>
                  <a:pt x="2777" y="749"/>
                  <a:pt x="2497" y="1029"/>
                  <a:pt x="2497" y="1374"/>
                </a:cubicBezTo>
                <a:moveTo>
                  <a:pt x="2381" y="2163"/>
                </a:moveTo>
                <a:cubicBezTo>
                  <a:pt x="2238" y="2060"/>
                  <a:pt x="2063" y="1998"/>
                  <a:pt x="1873" y="1998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96654A-7CCD-333C-78D9-63AFBDBC9D69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5864025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FB0FF-9B62-DDF3-19D3-60B581588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C8396861-8317-9782-735D-A3608A43A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9F012753-CC5C-341E-455B-F758E37EF7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6C7DED1-F693-E899-42BB-1F7C0226A91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D8D95F5-5398-116D-9528-09AF3F25C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805940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CA892FA-240F-8A27-BD0E-33D6BE1C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6427807" cy="984885"/>
          </a:xfrm>
        </p:spPr>
        <p:txBody>
          <a:bodyPr wrap="square">
            <a:spAutoFit/>
          </a:bodyPr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单元：创建基于角色的提示来定义体验设计师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C1742-1581-28DC-0B66-26737F99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3" name="Rounded Rectangle 24_1">
            <a:extLst>
              <a:ext uri="{FF2B5EF4-FFF2-40B4-BE49-F238E27FC236}">
                <a16:creationId xmlns:a16="http://schemas.microsoft.com/office/drawing/2014/main" id="{756A3E2A-A176-F52B-E410-65C7023B7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805940"/>
            <a:ext cx="6224018" cy="4463098"/>
          </a:xfrm>
          <a:prstGeom prst="roundRect">
            <a:avLst>
              <a:gd name="adj" fmla="val 3925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0DB815B-BC6D-8A96-7D94-614D03D85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57404"/>
            <a:ext cx="5212080" cy="4611635"/>
          </a:xfrm>
          <a:custGeom>
            <a:avLst/>
            <a:gdLst>
              <a:gd name="connsiteX0" fmla="*/ 181024 w 5212080"/>
              <a:gd name="connsiteY0" fmla="*/ 0 h 4611635"/>
              <a:gd name="connsiteX1" fmla="*/ 5212080 w 5212080"/>
              <a:gd name="connsiteY1" fmla="*/ 0 h 4611635"/>
              <a:gd name="connsiteX2" fmla="*/ 5212080 w 5212080"/>
              <a:gd name="connsiteY2" fmla="*/ 361252 h 4611635"/>
              <a:gd name="connsiteX3" fmla="*/ 5212080 w 5212080"/>
              <a:gd name="connsiteY3" fmla="*/ 422276 h 4611635"/>
              <a:gd name="connsiteX4" fmla="*/ 5212080 w 5212080"/>
              <a:gd name="connsiteY4" fmla="*/ 1050886 h 4611635"/>
              <a:gd name="connsiteX5" fmla="*/ 5212080 w 5212080"/>
              <a:gd name="connsiteY5" fmla="*/ 1515062 h 4611635"/>
              <a:gd name="connsiteX6" fmla="*/ 5212080 w 5212080"/>
              <a:gd name="connsiteY6" fmla="*/ 2971746 h 4611635"/>
              <a:gd name="connsiteX7" fmla="*/ 5212080 w 5212080"/>
              <a:gd name="connsiteY7" fmla="*/ 4611635 h 4611635"/>
              <a:gd name="connsiteX8" fmla="*/ 181024 w 5212080"/>
              <a:gd name="connsiteY8" fmla="*/ 4611635 h 4611635"/>
              <a:gd name="connsiteX9" fmla="*/ 0 w 5212080"/>
              <a:gd name="connsiteY9" fmla="*/ 4430611 h 4611635"/>
              <a:gd name="connsiteX10" fmla="*/ 0 w 5212080"/>
              <a:gd name="connsiteY10" fmla="*/ 2971746 h 4611635"/>
              <a:gd name="connsiteX11" fmla="*/ 0 w 5212080"/>
              <a:gd name="connsiteY11" fmla="*/ 1515062 h 4611635"/>
              <a:gd name="connsiteX12" fmla="*/ 0 w 5212080"/>
              <a:gd name="connsiteY12" fmla="*/ 1050886 h 4611635"/>
              <a:gd name="connsiteX13" fmla="*/ 0 w 5212080"/>
              <a:gd name="connsiteY13" fmla="*/ 422276 h 4611635"/>
              <a:gd name="connsiteX14" fmla="*/ 0 w 5212080"/>
              <a:gd name="connsiteY14" fmla="*/ 361252 h 4611635"/>
              <a:gd name="connsiteX15" fmla="*/ 0 w 5212080"/>
              <a:gd name="connsiteY15" fmla="*/ 181024 h 4611635"/>
              <a:gd name="connsiteX16" fmla="*/ 181024 w 5212080"/>
              <a:gd name="connsiteY16" fmla="*/ 0 h 4611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212080" h="4611635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1050886"/>
                </a:lnTo>
                <a:lnTo>
                  <a:pt x="5212080" y="1515062"/>
                </a:lnTo>
                <a:lnTo>
                  <a:pt x="5212080" y="2971746"/>
                </a:lnTo>
                <a:lnTo>
                  <a:pt x="5212080" y="4611635"/>
                </a:lnTo>
                <a:lnTo>
                  <a:pt x="181024" y="4611635"/>
                </a:lnTo>
                <a:cubicBezTo>
                  <a:pt x="81047" y="4611635"/>
                  <a:pt x="0" y="4530588"/>
                  <a:pt x="0" y="4430611"/>
                </a:cubicBezTo>
                <a:lnTo>
                  <a:pt x="0" y="2971746"/>
                </a:lnTo>
                <a:lnTo>
                  <a:pt x="0" y="1515062"/>
                </a:lnTo>
                <a:lnTo>
                  <a:pt x="0" y="1050886"/>
                </a:ln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AB9EE-CB4D-89AD-07DA-2D741A633E7C}"/>
              </a:ext>
            </a:extLst>
          </p:cNvPr>
          <p:cNvSpPr txBox="1">
            <a:spLocks/>
          </p:cNvSpPr>
          <p:nvPr/>
        </p:nvSpPr>
        <p:spPr>
          <a:xfrm>
            <a:off x="787079" y="2963087"/>
            <a:ext cx="5826386" cy="186717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zh-CN" sz="18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想象一下，你是一位才华横溢的设计师，能够创造如魔法般奇妙的体验。你运用震撼的声音、惊艳的视觉效果和完美的环境，让人们踏上难忘的奇幻旅程。</a:t>
            </a:r>
          </a:p>
          <a:p>
            <a:pPr>
              <a:spcAft>
                <a:spcPts val="1200"/>
              </a:spcAft>
            </a:pPr>
            <a:r>
              <a:rPr lang="zh-CN" sz="18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你的创意大胆独特，激发无限想象，同时注重每一个细节，使一切完美融合。你拥有让人沉浸其中的能力，使他们仿佛进入了一个全新的世界，惊叹不已，流连忘返。</a:t>
            </a:r>
          </a:p>
        </p:txBody>
      </p:sp>
      <p:pic>
        <p:nvPicPr>
          <p:cNvPr id="71" name="Picture 70" descr="A child wearing headphones and cape in front of a computer desk">
            <a:extLst>
              <a:ext uri="{FF2B5EF4-FFF2-40B4-BE49-F238E27FC236}">
                <a16:creationId xmlns:a16="http://schemas.microsoft.com/office/drawing/2014/main" id="{EC3F7C64-624D-F98B-B43C-3AA86DFB6A8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3222" b="9090"/>
          <a:stretch/>
        </p:blipFill>
        <p:spPr>
          <a:xfrm>
            <a:off x="7147560" y="1825046"/>
            <a:ext cx="4876800" cy="4276351"/>
          </a:xfrm>
          <a:prstGeom prst="roundRect">
            <a:avLst>
              <a:gd name="adj" fmla="val 2013"/>
            </a:avLst>
          </a:prstGeom>
          <a:solidFill>
            <a:srgbClr val="275272"/>
          </a:solidFill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AE9E16-5450-6C4E-13C3-1B123921D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7079" y="6072048"/>
            <a:ext cx="5826386" cy="0"/>
          </a:xfrm>
          <a:prstGeom prst="line">
            <a:avLst/>
          </a:prstGeom>
          <a:ln w="22225" cap="rnd">
            <a:gradFill flip="none" rotWithShape="1">
              <a:gsLst>
                <a:gs pos="0">
                  <a:schemeClr val="accent1"/>
                </a:gs>
                <a:gs pos="55000">
                  <a:schemeClr val="accent2"/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7BF90838-A45F-BFD5-99A0-0A6E694A1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7229476" y="5518150"/>
            <a:ext cx="4712970" cy="500951"/>
          </a:xfrm>
          <a:prstGeom prst="round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sz="120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这幅图像是在 Copilot 中使用 Microsoft Designer，</a:t>
            </a:r>
            <a:br>
              <a:rPr lang="zh-CN" sz="120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</a:br>
            <a:r>
              <a:rPr lang="zh-CN" sz="120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根据提供的提示词生成的。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428CF48A-957B-1B26-3CDC-8039929F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1933784" y="180594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741B12D3-AC43-13ED-2E2F-E66E00A91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805940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8046D-91DA-855F-F15B-9ED505CC1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2073298"/>
            <a:ext cx="736979" cy="731926"/>
            <a:chOff x="547424" y="4293480"/>
            <a:chExt cx="640026" cy="65741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8E98AA-FDFD-059E-9E74-C605495FB09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E7677B-3F38-F385-AF43-6428A52C07A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8" name="Rounded Rectangle 3_1">
                  <a:extLst>
                    <a:ext uri="{FF2B5EF4-FFF2-40B4-BE49-F238E27FC236}">
                      <a16:creationId xmlns:a16="http://schemas.microsoft.com/office/drawing/2014/main" id="{35AF3A0A-86D0-C1F6-5646-7A1C7044D26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61BF027F-7A2D-1427-60A5-220659D0D81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6" name="Rounded Rectangle 3_1">
                <a:extLst>
                  <a:ext uri="{FF2B5EF4-FFF2-40B4-BE49-F238E27FC236}">
                    <a16:creationId xmlns:a16="http://schemas.microsoft.com/office/drawing/2014/main" id="{3477D50D-83BE-82F8-7F07-B3C593189413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7" name="Rounded Rectangle 24_1">
                <a:extLst>
                  <a:ext uri="{FF2B5EF4-FFF2-40B4-BE49-F238E27FC236}">
                    <a16:creationId xmlns:a16="http://schemas.microsoft.com/office/drawing/2014/main" id="{CA77877D-CA05-49FE-B2E9-BE7110FD2C2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218A9A4-2D4E-BAED-EBFD-9F5AD03D10E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74" name="paint">
            <a:extLst>
              <a:ext uri="{FF2B5EF4-FFF2-40B4-BE49-F238E27FC236}">
                <a16:creationId xmlns:a16="http://schemas.microsoft.com/office/drawing/2014/main" id="{F75A2707-CBB8-8FF1-F9C4-6E6B4558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0350" y="2256381"/>
            <a:ext cx="370436" cy="365760"/>
          </a:xfrm>
          <a:custGeom>
            <a:avLst/>
            <a:gdLst>
              <a:gd name="T0" fmla="*/ 125 w 288"/>
              <a:gd name="T1" fmla="*/ 235 h 285"/>
              <a:gd name="T2" fmla="*/ 119 w 288"/>
              <a:gd name="T3" fmla="*/ 174 h 285"/>
              <a:gd name="T4" fmla="*/ 58 w 288"/>
              <a:gd name="T5" fmla="*/ 180 h 285"/>
              <a:gd name="T6" fmla="*/ 6 w 288"/>
              <a:gd name="T7" fmla="*/ 172 h 285"/>
              <a:gd name="T8" fmla="*/ 35 w 288"/>
              <a:gd name="T9" fmla="*/ 66 h 285"/>
              <a:gd name="T10" fmla="*/ 223 w 288"/>
              <a:gd name="T11" fmla="*/ 47 h 285"/>
              <a:gd name="T12" fmla="*/ 242 w 288"/>
              <a:gd name="T13" fmla="*/ 236 h 285"/>
              <a:gd name="T14" fmla="*/ 143 w 288"/>
              <a:gd name="T15" fmla="*/ 285 h 285"/>
              <a:gd name="T16" fmla="*/ 125 w 288"/>
              <a:gd name="T17" fmla="*/ 235 h 285"/>
              <a:gd name="T18" fmla="*/ 197 w 288"/>
              <a:gd name="T19" fmla="*/ 79 h 285"/>
              <a:gd name="T20" fmla="*/ 172 w 288"/>
              <a:gd name="T21" fmla="*/ 82 h 285"/>
              <a:gd name="T22" fmla="*/ 175 w 288"/>
              <a:gd name="T23" fmla="*/ 106 h 285"/>
              <a:gd name="T24" fmla="*/ 199 w 288"/>
              <a:gd name="T25" fmla="*/ 104 h 285"/>
              <a:gd name="T26" fmla="*/ 197 w 288"/>
              <a:gd name="T27" fmla="*/ 79 h 285"/>
              <a:gd name="T28" fmla="*/ 222 w 288"/>
              <a:gd name="T29" fmla="*/ 149 h 285"/>
              <a:gd name="T30" fmla="*/ 197 w 288"/>
              <a:gd name="T31" fmla="*/ 151 h 285"/>
              <a:gd name="T32" fmla="*/ 200 w 288"/>
              <a:gd name="T33" fmla="*/ 176 h 285"/>
              <a:gd name="T34" fmla="*/ 224 w 288"/>
              <a:gd name="T35" fmla="*/ 173 h 285"/>
              <a:gd name="T36" fmla="*/ 222 w 288"/>
              <a:gd name="T37" fmla="*/ 149 h 285"/>
              <a:gd name="T38" fmla="*/ 125 w 288"/>
              <a:gd name="T39" fmla="*/ 70 h 285"/>
              <a:gd name="T40" fmla="*/ 101 w 288"/>
              <a:gd name="T41" fmla="*/ 72 h 285"/>
              <a:gd name="T42" fmla="*/ 103 w 288"/>
              <a:gd name="T43" fmla="*/ 97 h 285"/>
              <a:gd name="T44" fmla="*/ 128 w 288"/>
              <a:gd name="T45" fmla="*/ 94 h 285"/>
              <a:gd name="T46" fmla="*/ 125 w 288"/>
              <a:gd name="T47" fmla="*/ 70 h 285"/>
              <a:gd name="T48" fmla="*/ 75 w 288"/>
              <a:gd name="T49" fmla="*/ 109 h 285"/>
              <a:gd name="T50" fmla="*/ 51 w 288"/>
              <a:gd name="T51" fmla="*/ 111 h 285"/>
              <a:gd name="T52" fmla="*/ 53 w 288"/>
              <a:gd name="T53" fmla="*/ 136 h 285"/>
              <a:gd name="T54" fmla="*/ 78 w 288"/>
              <a:gd name="T55" fmla="*/ 133 h 285"/>
              <a:gd name="T56" fmla="*/ 75 w 288"/>
              <a:gd name="T57" fmla="*/ 109 h 285"/>
              <a:gd name="T58" fmla="*/ 191 w 288"/>
              <a:gd name="T59" fmla="*/ 204 h 285"/>
              <a:gd name="T60" fmla="*/ 167 w 288"/>
              <a:gd name="T61" fmla="*/ 207 h 285"/>
              <a:gd name="T62" fmla="*/ 169 w 288"/>
              <a:gd name="T63" fmla="*/ 231 h 285"/>
              <a:gd name="T64" fmla="*/ 194 w 288"/>
              <a:gd name="T65" fmla="*/ 229 h 285"/>
              <a:gd name="T66" fmla="*/ 191 w 288"/>
              <a:gd name="T67" fmla="*/ 204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88" h="285">
                <a:moveTo>
                  <a:pt x="125" y="235"/>
                </a:moveTo>
                <a:cubicBezTo>
                  <a:pt x="140" y="217"/>
                  <a:pt x="138" y="189"/>
                  <a:pt x="119" y="174"/>
                </a:cubicBezTo>
                <a:cubicBezTo>
                  <a:pt x="100" y="159"/>
                  <a:pt x="73" y="162"/>
                  <a:pt x="58" y="180"/>
                </a:cubicBezTo>
                <a:cubicBezTo>
                  <a:pt x="20" y="226"/>
                  <a:pt x="6" y="172"/>
                  <a:pt x="6" y="172"/>
                </a:cubicBezTo>
                <a:cubicBezTo>
                  <a:pt x="0" y="136"/>
                  <a:pt x="9" y="97"/>
                  <a:pt x="35" y="66"/>
                </a:cubicBezTo>
                <a:cubicBezTo>
                  <a:pt x="81" y="9"/>
                  <a:pt x="166" y="0"/>
                  <a:pt x="223" y="47"/>
                </a:cubicBezTo>
                <a:cubicBezTo>
                  <a:pt x="280" y="94"/>
                  <a:pt x="288" y="178"/>
                  <a:pt x="242" y="236"/>
                </a:cubicBezTo>
                <a:cubicBezTo>
                  <a:pt x="216" y="266"/>
                  <a:pt x="180" y="283"/>
                  <a:pt x="143" y="285"/>
                </a:cubicBezTo>
                <a:cubicBezTo>
                  <a:pt x="143" y="285"/>
                  <a:pt x="87" y="282"/>
                  <a:pt x="125" y="235"/>
                </a:cubicBezTo>
                <a:close/>
                <a:moveTo>
                  <a:pt x="197" y="79"/>
                </a:moveTo>
                <a:cubicBezTo>
                  <a:pt x="189" y="73"/>
                  <a:pt x="178" y="74"/>
                  <a:pt x="172" y="82"/>
                </a:cubicBezTo>
                <a:cubicBezTo>
                  <a:pt x="166" y="89"/>
                  <a:pt x="167" y="100"/>
                  <a:pt x="175" y="106"/>
                </a:cubicBezTo>
                <a:cubicBezTo>
                  <a:pt x="182" y="112"/>
                  <a:pt x="193" y="111"/>
                  <a:pt x="199" y="104"/>
                </a:cubicBezTo>
                <a:cubicBezTo>
                  <a:pt x="205" y="96"/>
                  <a:pt x="204" y="85"/>
                  <a:pt x="197" y="79"/>
                </a:cubicBezTo>
                <a:close/>
                <a:moveTo>
                  <a:pt x="222" y="149"/>
                </a:moveTo>
                <a:cubicBezTo>
                  <a:pt x="214" y="143"/>
                  <a:pt x="203" y="144"/>
                  <a:pt x="197" y="151"/>
                </a:cubicBezTo>
                <a:cubicBezTo>
                  <a:pt x="191" y="159"/>
                  <a:pt x="192" y="170"/>
                  <a:pt x="200" y="176"/>
                </a:cubicBezTo>
                <a:cubicBezTo>
                  <a:pt x="207" y="182"/>
                  <a:pt x="218" y="181"/>
                  <a:pt x="224" y="173"/>
                </a:cubicBezTo>
                <a:cubicBezTo>
                  <a:pt x="230" y="166"/>
                  <a:pt x="229" y="155"/>
                  <a:pt x="222" y="149"/>
                </a:cubicBezTo>
                <a:close/>
                <a:moveTo>
                  <a:pt x="125" y="70"/>
                </a:moveTo>
                <a:cubicBezTo>
                  <a:pt x="118" y="64"/>
                  <a:pt x="107" y="65"/>
                  <a:pt x="101" y="72"/>
                </a:cubicBezTo>
                <a:cubicBezTo>
                  <a:pt x="95" y="80"/>
                  <a:pt x="96" y="90"/>
                  <a:pt x="103" y="97"/>
                </a:cubicBezTo>
                <a:cubicBezTo>
                  <a:pt x="111" y="103"/>
                  <a:pt x="122" y="102"/>
                  <a:pt x="128" y="94"/>
                </a:cubicBezTo>
                <a:cubicBezTo>
                  <a:pt x="134" y="87"/>
                  <a:pt x="133" y="76"/>
                  <a:pt x="125" y="70"/>
                </a:cubicBezTo>
                <a:close/>
                <a:moveTo>
                  <a:pt x="75" y="109"/>
                </a:moveTo>
                <a:cubicBezTo>
                  <a:pt x="68" y="103"/>
                  <a:pt x="57" y="104"/>
                  <a:pt x="51" y="111"/>
                </a:cubicBezTo>
                <a:cubicBezTo>
                  <a:pt x="45" y="119"/>
                  <a:pt x="46" y="130"/>
                  <a:pt x="53" y="136"/>
                </a:cubicBezTo>
                <a:cubicBezTo>
                  <a:pt x="61" y="142"/>
                  <a:pt x="72" y="141"/>
                  <a:pt x="78" y="133"/>
                </a:cubicBezTo>
                <a:cubicBezTo>
                  <a:pt x="84" y="126"/>
                  <a:pt x="83" y="115"/>
                  <a:pt x="75" y="109"/>
                </a:cubicBezTo>
                <a:close/>
                <a:moveTo>
                  <a:pt x="191" y="204"/>
                </a:moveTo>
                <a:cubicBezTo>
                  <a:pt x="184" y="198"/>
                  <a:pt x="173" y="199"/>
                  <a:pt x="167" y="207"/>
                </a:cubicBezTo>
                <a:cubicBezTo>
                  <a:pt x="161" y="214"/>
                  <a:pt x="162" y="225"/>
                  <a:pt x="169" y="231"/>
                </a:cubicBezTo>
                <a:cubicBezTo>
                  <a:pt x="177" y="237"/>
                  <a:pt x="188" y="236"/>
                  <a:pt x="194" y="229"/>
                </a:cubicBezTo>
                <a:cubicBezTo>
                  <a:pt x="200" y="221"/>
                  <a:pt x="199" y="210"/>
                  <a:pt x="191" y="204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7B177-AB28-BF6D-D144-F42E33E136F8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69749428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96D2E44-93AB-519A-B019-092F18F6E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10F4BD0-9D77-7804-B137-0F3B09E26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BA4DE62-B81E-AF96-4774-B2D812F9E56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906ADD6-AC34-4517-FE9C-B649A3A6A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708" y="1666472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A8DD911F-5AC7-69A9-D5BA-C16B88431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4021710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9B1290-C514-618C-9EEE-5B14B04E5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125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单元：你听说过 Mad Libs® 吗？</a:t>
            </a: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D24229C-FF89-221B-3D0F-E5040D034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672196"/>
            <a:ext cx="6584629" cy="365760"/>
          </a:xfrm>
          <a:prstGeom prst="round2SameRect">
            <a:avLst>
              <a:gd name="adj1" fmla="val 27735"/>
              <a:gd name="adj2" fmla="val 0"/>
            </a:avLst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293BC4FA-5168-8C42-9AF0-A76DEB9C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66472"/>
            <a:ext cx="4248791" cy="40217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964B7-D056-F365-9CED-B3E710B432AC}"/>
              </a:ext>
            </a:extLst>
          </p:cNvPr>
          <p:cNvSpPr txBox="1">
            <a:spLocks/>
          </p:cNvSpPr>
          <p:nvPr/>
        </p:nvSpPr>
        <p:spPr>
          <a:xfrm>
            <a:off x="763748" y="3327194"/>
            <a:ext cx="3870165" cy="98488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>
              <a:spcAft>
                <a:spcPts val="1200"/>
              </a:spcAft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Mad Libs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®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 是一个有趣且互动的文字游戏，你需要用各种形容词、名词和动词填充空白处。结果通常是一个搞笑或出乎意料的故事。我们将在第 2 单元借助此结构来构建提示。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89B5696-0B78-C479-F686-1064EF556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3079" y="1666472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448615-CBB6-C796-2407-CC147EF48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7079" y="1933830"/>
            <a:ext cx="736979" cy="731926"/>
            <a:chOff x="547424" y="4293480"/>
            <a:chExt cx="640026" cy="65741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5884460-BA0C-144B-D07F-2D027F82280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3E9291B-C6ED-E93E-904B-34B7F8858A9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7" name="Rounded Rectangle 3_1">
                  <a:extLst>
                    <a:ext uri="{FF2B5EF4-FFF2-40B4-BE49-F238E27FC236}">
                      <a16:creationId xmlns:a16="http://schemas.microsoft.com/office/drawing/2014/main" id="{C9D8AE90-E5F4-F859-2EF6-5A46869A09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8" name="Rounded Rectangle 3_1">
                  <a:extLst>
                    <a:ext uri="{FF2B5EF4-FFF2-40B4-BE49-F238E27FC236}">
                      <a16:creationId xmlns:a16="http://schemas.microsoft.com/office/drawing/2014/main" id="{030A766E-59BE-0710-B171-825E3087E32B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5" name="Rounded Rectangle 3_1">
                <a:extLst>
                  <a:ext uri="{FF2B5EF4-FFF2-40B4-BE49-F238E27FC236}">
                    <a16:creationId xmlns:a16="http://schemas.microsoft.com/office/drawing/2014/main" id="{41283E0C-C44E-1FD3-B0AE-F6EF125557F5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36" name="Rounded Rectangle 24_1">
                <a:extLst>
                  <a:ext uri="{FF2B5EF4-FFF2-40B4-BE49-F238E27FC236}">
                    <a16:creationId xmlns:a16="http://schemas.microsoft.com/office/drawing/2014/main" id="{0D489216-AA9B-EC0D-BCAF-C1A513E0E38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5102C60-C68A-D641-B18A-87FA29B98775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40" name="3D">
            <a:extLst>
              <a:ext uri="{FF2B5EF4-FFF2-40B4-BE49-F238E27FC236}">
                <a16:creationId xmlns:a16="http://schemas.microsoft.com/office/drawing/2014/main" id="{D883DE37-02F9-3675-64CA-2F2ABB8CD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2687" y="2136318"/>
            <a:ext cx="305764" cy="326950"/>
          </a:xfrm>
          <a:custGeom>
            <a:avLst/>
            <a:gdLst>
              <a:gd name="T0" fmla="*/ 67 w 534"/>
              <a:gd name="T1" fmla="*/ 117 h 571"/>
              <a:gd name="T2" fmla="*/ 232 w 534"/>
              <a:gd name="T3" fmla="*/ 35 h 571"/>
              <a:gd name="T4" fmla="*/ 302 w 534"/>
              <a:gd name="T5" fmla="*/ 33 h 571"/>
              <a:gd name="T6" fmla="*/ 467 w 534"/>
              <a:gd name="T7" fmla="*/ 117 h 571"/>
              <a:gd name="T8" fmla="*/ 534 w 534"/>
              <a:gd name="T9" fmla="*/ 461 h 571"/>
              <a:gd name="T10" fmla="*/ 534 w 534"/>
              <a:gd name="T11" fmla="*/ 427 h 571"/>
              <a:gd name="T12" fmla="*/ 467 w 534"/>
              <a:gd name="T13" fmla="*/ 427 h 571"/>
              <a:gd name="T14" fmla="*/ 467 w 534"/>
              <a:gd name="T15" fmla="*/ 495 h 571"/>
              <a:gd name="T16" fmla="*/ 534 w 534"/>
              <a:gd name="T17" fmla="*/ 495 h 571"/>
              <a:gd name="T18" fmla="*/ 534 w 534"/>
              <a:gd name="T19" fmla="*/ 461 h 571"/>
              <a:gd name="T20" fmla="*/ 302 w 534"/>
              <a:gd name="T21" fmla="*/ 537 h 571"/>
              <a:gd name="T22" fmla="*/ 302 w 534"/>
              <a:gd name="T23" fmla="*/ 502 h 571"/>
              <a:gd name="T24" fmla="*/ 232 w 534"/>
              <a:gd name="T25" fmla="*/ 502 h 571"/>
              <a:gd name="T26" fmla="*/ 232 w 534"/>
              <a:gd name="T27" fmla="*/ 571 h 571"/>
              <a:gd name="T28" fmla="*/ 302 w 534"/>
              <a:gd name="T29" fmla="*/ 571 h 571"/>
              <a:gd name="T30" fmla="*/ 302 w 534"/>
              <a:gd name="T31" fmla="*/ 537 h 571"/>
              <a:gd name="T32" fmla="*/ 67 w 534"/>
              <a:gd name="T33" fmla="*/ 461 h 571"/>
              <a:gd name="T34" fmla="*/ 67 w 534"/>
              <a:gd name="T35" fmla="*/ 427 h 571"/>
              <a:gd name="T36" fmla="*/ 0 w 534"/>
              <a:gd name="T37" fmla="*/ 427 h 571"/>
              <a:gd name="T38" fmla="*/ 0 w 534"/>
              <a:gd name="T39" fmla="*/ 495 h 571"/>
              <a:gd name="T40" fmla="*/ 67 w 534"/>
              <a:gd name="T41" fmla="*/ 495 h 571"/>
              <a:gd name="T42" fmla="*/ 67 w 534"/>
              <a:gd name="T43" fmla="*/ 461 h 571"/>
              <a:gd name="T44" fmla="*/ 67 w 534"/>
              <a:gd name="T45" fmla="*/ 152 h 571"/>
              <a:gd name="T46" fmla="*/ 67 w 534"/>
              <a:gd name="T47" fmla="*/ 117 h 571"/>
              <a:gd name="T48" fmla="*/ 0 w 534"/>
              <a:gd name="T49" fmla="*/ 117 h 571"/>
              <a:gd name="T50" fmla="*/ 0 w 534"/>
              <a:gd name="T51" fmla="*/ 186 h 571"/>
              <a:gd name="T52" fmla="*/ 67 w 534"/>
              <a:gd name="T53" fmla="*/ 186 h 571"/>
              <a:gd name="T54" fmla="*/ 67 w 534"/>
              <a:gd name="T55" fmla="*/ 152 h 571"/>
              <a:gd name="T56" fmla="*/ 302 w 534"/>
              <a:gd name="T57" fmla="*/ 227 h 571"/>
              <a:gd name="T58" fmla="*/ 302 w 534"/>
              <a:gd name="T59" fmla="*/ 193 h 571"/>
              <a:gd name="T60" fmla="*/ 232 w 534"/>
              <a:gd name="T61" fmla="*/ 193 h 571"/>
              <a:gd name="T62" fmla="*/ 232 w 534"/>
              <a:gd name="T63" fmla="*/ 261 h 571"/>
              <a:gd name="T64" fmla="*/ 302 w 534"/>
              <a:gd name="T65" fmla="*/ 261 h 571"/>
              <a:gd name="T66" fmla="*/ 302 w 534"/>
              <a:gd name="T67" fmla="*/ 227 h 571"/>
              <a:gd name="T68" fmla="*/ 302 w 534"/>
              <a:gd name="T69" fmla="*/ 33 h 571"/>
              <a:gd name="T70" fmla="*/ 302 w 534"/>
              <a:gd name="T71" fmla="*/ 0 h 571"/>
              <a:gd name="T72" fmla="*/ 232 w 534"/>
              <a:gd name="T73" fmla="*/ 0 h 571"/>
              <a:gd name="T74" fmla="*/ 232 w 534"/>
              <a:gd name="T75" fmla="*/ 69 h 571"/>
              <a:gd name="T76" fmla="*/ 302 w 534"/>
              <a:gd name="T77" fmla="*/ 69 h 571"/>
              <a:gd name="T78" fmla="*/ 302 w 534"/>
              <a:gd name="T79" fmla="*/ 33 h 571"/>
              <a:gd name="T80" fmla="*/ 534 w 534"/>
              <a:gd name="T81" fmla="*/ 152 h 571"/>
              <a:gd name="T82" fmla="*/ 534 w 534"/>
              <a:gd name="T83" fmla="*/ 117 h 571"/>
              <a:gd name="T84" fmla="*/ 467 w 534"/>
              <a:gd name="T85" fmla="*/ 117 h 571"/>
              <a:gd name="T86" fmla="*/ 467 w 534"/>
              <a:gd name="T87" fmla="*/ 186 h 571"/>
              <a:gd name="T88" fmla="*/ 534 w 534"/>
              <a:gd name="T89" fmla="*/ 186 h 571"/>
              <a:gd name="T90" fmla="*/ 534 w 534"/>
              <a:gd name="T91" fmla="*/ 152 h 571"/>
              <a:gd name="T92" fmla="*/ 302 w 534"/>
              <a:gd name="T93" fmla="*/ 229 h 571"/>
              <a:gd name="T94" fmla="*/ 467 w 534"/>
              <a:gd name="T95" fmla="*/ 152 h 571"/>
              <a:gd name="T96" fmla="*/ 501 w 534"/>
              <a:gd name="T97" fmla="*/ 186 h 571"/>
              <a:gd name="T98" fmla="*/ 501 w 534"/>
              <a:gd name="T99" fmla="*/ 427 h 571"/>
              <a:gd name="T100" fmla="*/ 268 w 534"/>
              <a:gd name="T101" fmla="*/ 261 h 571"/>
              <a:gd name="T102" fmla="*/ 268 w 534"/>
              <a:gd name="T103" fmla="*/ 502 h 571"/>
              <a:gd name="T104" fmla="*/ 34 w 534"/>
              <a:gd name="T105" fmla="*/ 186 h 571"/>
              <a:gd name="T106" fmla="*/ 34 w 534"/>
              <a:gd name="T107" fmla="*/ 427 h 571"/>
              <a:gd name="T108" fmla="*/ 67 w 534"/>
              <a:gd name="T109" fmla="*/ 152 h 571"/>
              <a:gd name="T110" fmla="*/ 232 w 534"/>
              <a:gd name="T111" fmla="*/ 229 h 571"/>
              <a:gd name="T112" fmla="*/ 302 w 534"/>
              <a:gd name="T113" fmla="*/ 537 h 571"/>
              <a:gd name="T114" fmla="*/ 467 w 534"/>
              <a:gd name="T115" fmla="*/ 461 h 571"/>
              <a:gd name="T116" fmla="*/ 232 w 534"/>
              <a:gd name="T117" fmla="*/ 539 h 571"/>
              <a:gd name="T118" fmla="*/ 67 w 534"/>
              <a:gd name="T119" fmla="*/ 461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34" h="571">
                <a:moveTo>
                  <a:pt x="67" y="117"/>
                </a:moveTo>
                <a:lnTo>
                  <a:pt x="232" y="35"/>
                </a:lnTo>
                <a:moveTo>
                  <a:pt x="302" y="33"/>
                </a:moveTo>
                <a:lnTo>
                  <a:pt x="467" y="117"/>
                </a:lnTo>
                <a:moveTo>
                  <a:pt x="534" y="461"/>
                </a:moveTo>
                <a:lnTo>
                  <a:pt x="534" y="427"/>
                </a:lnTo>
                <a:lnTo>
                  <a:pt x="467" y="427"/>
                </a:lnTo>
                <a:lnTo>
                  <a:pt x="467" y="495"/>
                </a:lnTo>
                <a:lnTo>
                  <a:pt x="534" y="495"/>
                </a:lnTo>
                <a:lnTo>
                  <a:pt x="534" y="461"/>
                </a:lnTo>
                <a:moveTo>
                  <a:pt x="302" y="537"/>
                </a:moveTo>
                <a:lnTo>
                  <a:pt x="302" y="502"/>
                </a:lnTo>
                <a:lnTo>
                  <a:pt x="232" y="502"/>
                </a:lnTo>
                <a:lnTo>
                  <a:pt x="232" y="571"/>
                </a:lnTo>
                <a:lnTo>
                  <a:pt x="302" y="571"/>
                </a:lnTo>
                <a:lnTo>
                  <a:pt x="302" y="537"/>
                </a:lnTo>
                <a:moveTo>
                  <a:pt x="67" y="461"/>
                </a:moveTo>
                <a:lnTo>
                  <a:pt x="67" y="427"/>
                </a:lnTo>
                <a:lnTo>
                  <a:pt x="0" y="427"/>
                </a:lnTo>
                <a:lnTo>
                  <a:pt x="0" y="495"/>
                </a:lnTo>
                <a:lnTo>
                  <a:pt x="67" y="495"/>
                </a:lnTo>
                <a:lnTo>
                  <a:pt x="67" y="461"/>
                </a:lnTo>
                <a:moveTo>
                  <a:pt x="67" y="152"/>
                </a:moveTo>
                <a:lnTo>
                  <a:pt x="67" y="117"/>
                </a:lnTo>
                <a:lnTo>
                  <a:pt x="0" y="117"/>
                </a:lnTo>
                <a:lnTo>
                  <a:pt x="0" y="186"/>
                </a:lnTo>
                <a:lnTo>
                  <a:pt x="67" y="186"/>
                </a:lnTo>
                <a:lnTo>
                  <a:pt x="67" y="152"/>
                </a:lnTo>
                <a:moveTo>
                  <a:pt x="302" y="227"/>
                </a:moveTo>
                <a:lnTo>
                  <a:pt x="302" y="193"/>
                </a:lnTo>
                <a:lnTo>
                  <a:pt x="232" y="193"/>
                </a:lnTo>
                <a:lnTo>
                  <a:pt x="232" y="261"/>
                </a:lnTo>
                <a:lnTo>
                  <a:pt x="302" y="261"/>
                </a:lnTo>
                <a:lnTo>
                  <a:pt x="302" y="227"/>
                </a:lnTo>
                <a:moveTo>
                  <a:pt x="302" y="33"/>
                </a:moveTo>
                <a:lnTo>
                  <a:pt x="302" y="0"/>
                </a:lnTo>
                <a:lnTo>
                  <a:pt x="232" y="0"/>
                </a:lnTo>
                <a:lnTo>
                  <a:pt x="232" y="69"/>
                </a:lnTo>
                <a:lnTo>
                  <a:pt x="302" y="69"/>
                </a:lnTo>
                <a:lnTo>
                  <a:pt x="302" y="33"/>
                </a:lnTo>
                <a:moveTo>
                  <a:pt x="534" y="152"/>
                </a:moveTo>
                <a:lnTo>
                  <a:pt x="534" y="117"/>
                </a:lnTo>
                <a:lnTo>
                  <a:pt x="467" y="117"/>
                </a:lnTo>
                <a:lnTo>
                  <a:pt x="467" y="186"/>
                </a:lnTo>
                <a:lnTo>
                  <a:pt x="534" y="186"/>
                </a:lnTo>
                <a:lnTo>
                  <a:pt x="534" y="152"/>
                </a:lnTo>
                <a:moveTo>
                  <a:pt x="302" y="229"/>
                </a:moveTo>
                <a:lnTo>
                  <a:pt x="467" y="152"/>
                </a:lnTo>
                <a:moveTo>
                  <a:pt x="501" y="186"/>
                </a:moveTo>
                <a:lnTo>
                  <a:pt x="501" y="427"/>
                </a:lnTo>
                <a:moveTo>
                  <a:pt x="268" y="261"/>
                </a:moveTo>
                <a:lnTo>
                  <a:pt x="268" y="502"/>
                </a:lnTo>
                <a:moveTo>
                  <a:pt x="34" y="186"/>
                </a:moveTo>
                <a:lnTo>
                  <a:pt x="34" y="427"/>
                </a:lnTo>
                <a:moveTo>
                  <a:pt x="67" y="152"/>
                </a:moveTo>
                <a:lnTo>
                  <a:pt x="232" y="229"/>
                </a:lnTo>
                <a:moveTo>
                  <a:pt x="302" y="537"/>
                </a:moveTo>
                <a:lnTo>
                  <a:pt x="467" y="461"/>
                </a:lnTo>
                <a:moveTo>
                  <a:pt x="232" y="539"/>
                </a:moveTo>
                <a:lnTo>
                  <a:pt x="67" y="461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graphicFrame>
        <p:nvGraphicFramePr>
          <p:cNvPr id="12" name="Content Placeholder 6">
            <a:extLst>
              <a:ext uri="{FF2B5EF4-FFF2-40B4-BE49-F238E27FC236}">
                <a16:creationId xmlns:a16="http://schemas.microsoft.com/office/drawing/2014/main" id="{1611E167-D772-900A-D8E3-11BAFD43EB3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8861916"/>
              </p:ext>
            </p:extLst>
          </p:nvPr>
        </p:nvGraphicFramePr>
        <p:xfrm>
          <a:off x="5035870" y="1672196"/>
          <a:ext cx="6584629" cy="4021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061">
                  <a:extLst>
                    <a:ext uri="{9D8B030D-6E8A-4147-A177-3AD203B41FA5}">
                      <a16:colId xmlns:a16="http://schemas.microsoft.com/office/drawing/2014/main" val="1546675680"/>
                    </a:ext>
                  </a:extLst>
                </a:gridCol>
                <a:gridCol w="1945458">
                  <a:extLst>
                    <a:ext uri="{9D8B030D-6E8A-4147-A177-3AD203B41FA5}">
                      <a16:colId xmlns:a16="http://schemas.microsoft.com/office/drawing/2014/main" val="3384121720"/>
                    </a:ext>
                  </a:extLst>
                </a:gridCol>
                <a:gridCol w="2095110">
                  <a:extLst>
                    <a:ext uri="{9D8B030D-6E8A-4147-A177-3AD203B41FA5}">
                      <a16:colId xmlns:a16="http://schemas.microsoft.com/office/drawing/2014/main" val="169851265"/>
                    </a:ext>
                  </a:extLst>
                </a:gridCol>
              </a:tblGrid>
              <a:tr h="364110">
                <a:tc>
                  <a:txBody>
                    <a:bodyPr/>
                    <a:lstStyle/>
                    <a:p>
                      <a:pPr marL="0" algn="l" defTabSz="932742" rtl="0" eaLnBrk="1" latinLnBrk="0" hangingPunct="1"/>
                      <a:r>
                        <a:rPr lang="zh-CN" sz="1400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j-cs"/>
                        </a:rPr>
                        <a:t>形容词</a:t>
                      </a:r>
                    </a:p>
                  </a:txBody>
                  <a:tcPr marL="74409" marR="74409" marT="37204" marB="37204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400" b="1" baseline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j-cs"/>
                        </a:rPr>
                        <a:t>名词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400" b="1" baseline="0" dirty="0">
                          <a:solidFill>
                            <a:schemeClr val="accent2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j-cs"/>
                        </a:rPr>
                        <a:t>动词</a:t>
                      </a:r>
                    </a:p>
                  </a:txBody>
                  <a:tcPr marL="74409" marR="74409" marT="37204" marB="37204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26625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出色的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冒险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跳跃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50287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大胆的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沙滩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跑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355117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创造性的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城堡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跳舞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614098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激动人心的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森林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探索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43230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奇妙的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游戏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构建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60347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梦幻般的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英雄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发现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422731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神秘的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旅游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想象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18206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独特的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山脉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创建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975409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生动的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机器人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发明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02895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野生的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太空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飞翔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2830880"/>
                  </a:ext>
                </a:extLst>
              </a:tr>
            </a:tbl>
          </a:graphicData>
        </a:graphic>
      </p:graphicFrame>
      <p:pic>
        <p:nvPicPr>
          <p:cNvPr id="41" name="Picture 40">
            <a:extLst>
              <a:ext uri="{FF2B5EF4-FFF2-40B4-BE49-F238E27FC236}">
                <a16:creationId xmlns:a16="http://schemas.microsoft.com/office/drawing/2014/main" id="{5412595C-B61F-80EA-90B9-52E580FD3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5861DD-E1F0-26D1-5016-C1E4A2EDAB89}"/>
              </a:ext>
            </a:extLst>
          </p:cNvPr>
          <p:cNvSpPr txBox="1"/>
          <p:nvPr/>
        </p:nvSpPr>
        <p:spPr>
          <a:xfrm>
            <a:off x="856708" y="6110893"/>
            <a:ext cx="1101724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sz="10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 Mad Libs® 是 Penguin Group（美国）有限公司的注册商标。本内容仅用于教育目的，不代表对该商标所有者的认可或关联。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0316F9-7EE0-BCEE-CFBE-BA00E43E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1497648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491E47A-BB4E-77D6-4D1E-8CD8EE9B0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9CC5FD-7B70-1CD9-F713-F602A65D1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14B7A4C-B005-FF99-E3A9-5C111802911F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4_1">
            <a:extLst>
              <a:ext uri="{FF2B5EF4-FFF2-40B4-BE49-F238E27FC236}">
                <a16:creationId xmlns:a16="http://schemas.microsoft.com/office/drawing/2014/main" id="{F41AA2F8-53B5-AD93-76BD-FAC024E80A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025" y="1195894"/>
            <a:ext cx="11017951" cy="5296339"/>
          </a:xfrm>
          <a:prstGeom prst="roundRect">
            <a:avLst>
              <a:gd name="adj" fmla="val 2637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/>
          <a:lstStyle/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你是一位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出色的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体验设计师，擅长创造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沉浸式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世界，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激发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感官，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让人们进入一个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梦幻般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的境界。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通过结合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惊艳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的音效、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震撼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的视觉效果以及精心挑选的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环境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细节，你打造出既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令人惊叹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又充满娱乐性的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奇妙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旅程。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你的创造力无限，不断提出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大胆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的想法激发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想象力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，同时也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关注最微小的细节，使一切完美融合。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凭借你调动多重感官的能力，你能打造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难以忘怀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的时刻，让人们沉浸在一场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 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感官的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交响乐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中，感到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惊喜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、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愉悦</a:t>
            </a:r>
            <a:r>
              <a:rPr lang="zh-CN" sz="16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，并期待更多美妙时刻。你将助力打造一场全新而</a:t>
            </a:r>
            <a:r>
              <a:rPr lang="zh-CN" sz="1600" b="1" dirty="0">
                <a:solidFill>
                  <a:schemeClr val="accent3">
                    <a:lumMod val="75000"/>
                  </a:schemeClr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激动人心</a:t>
            </a:r>
            <a:r>
              <a:rPr lang="zh-CN" sz="1600" b="1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 </a:t>
            </a:r>
          </a:p>
          <a:p>
            <a:pPr marL="0" indent="0" algn="l">
              <a:spcBef>
                <a:spcPts val="2800"/>
              </a:spcBef>
              <a:buNone/>
            </a:pPr>
            <a:r>
              <a:rPr lang="zh-CN" sz="1600" b="0" i="0" dirty="0">
                <a:solidFill>
                  <a:schemeClr val="tx1"/>
                </a:solidFill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的体验。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FB7D8-0B3B-90BC-FB95-482D4F971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单元：基于角色的不同提示的示例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92B37-0277-4035-D598-79E983C407F7}"/>
              </a:ext>
            </a:extLst>
          </p:cNvPr>
          <p:cNvSpPr txBox="1"/>
          <p:nvPr/>
        </p:nvSpPr>
        <p:spPr>
          <a:xfrm>
            <a:off x="1614977" y="1534780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CN" sz="12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3F77BC-335D-5AAB-5C81-23437BF275E7}"/>
              </a:ext>
            </a:extLst>
          </p:cNvPr>
          <p:cNvSpPr txBox="1"/>
          <p:nvPr/>
        </p:nvSpPr>
        <p:spPr>
          <a:xfrm>
            <a:off x="4120734" y="1534780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8EB2E-8539-4CB9-DE67-F241B57C7468}"/>
              </a:ext>
            </a:extLst>
          </p:cNvPr>
          <p:cNvSpPr txBox="1"/>
          <p:nvPr/>
        </p:nvSpPr>
        <p:spPr>
          <a:xfrm>
            <a:off x="5189225" y="1534780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（动词）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6F190D-9472-BBE0-EEA3-0B356555A08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092861" y="2137870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9D430-DD99-7BC9-CB48-70190EEE7001}"/>
              </a:ext>
            </a:extLst>
          </p:cNvPr>
          <p:cNvSpPr txBox="1"/>
          <p:nvPr/>
        </p:nvSpPr>
        <p:spPr>
          <a:xfrm>
            <a:off x="1392078" y="2730163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B492E25-C358-AC6C-CD86-3860EE07BEF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2583633" y="2730163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A95181-1CE6-4BEE-D9E4-FEBE02180473}"/>
              </a:ext>
            </a:extLst>
          </p:cNvPr>
          <p:cNvSpPr txBox="1"/>
          <p:nvPr/>
        </p:nvSpPr>
        <p:spPr>
          <a:xfrm>
            <a:off x="5478473" y="2730163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（名词）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2946CB8-3C7B-D4CE-8147-0960671A7D5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695339" y="2730163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EE57-0C02-6A2A-EA3D-175B58BFE62F}"/>
              </a:ext>
            </a:extLst>
          </p:cNvPr>
          <p:cNvSpPr txBox="1"/>
          <p:nvPr/>
        </p:nvSpPr>
        <p:spPr>
          <a:xfrm>
            <a:off x="2049356" y="3318668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（动词）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05291-86C5-2855-3AEE-091602602539}"/>
              </a:ext>
            </a:extLst>
          </p:cNvPr>
          <p:cNvSpPr txBox="1"/>
          <p:nvPr/>
        </p:nvSpPr>
        <p:spPr>
          <a:xfrm>
            <a:off x="2968353" y="3946777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B1552-6F31-D1F4-7703-0A8BD60E288F}"/>
              </a:ext>
            </a:extLst>
          </p:cNvPr>
          <p:cNvSpPr txBox="1"/>
          <p:nvPr/>
        </p:nvSpPr>
        <p:spPr>
          <a:xfrm>
            <a:off x="4505454" y="3946777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（名词）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22F52D-73B0-94A8-98A3-34C0923B0FE2}"/>
              </a:ext>
            </a:extLst>
          </p:cNvPr>
          <p:cNvSpPr txBox="1"/>
          <p:nvPr/>
        </p:nvSpPr>
        <p:spPr>
          <a:xfrm>
            <a:off x="4240208" y="5158333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A86A87-5339-8D65-D838-6EEE604E1100}"/>
              </a:ext>
            </a:extLst>
          </p:cNvPr>
          <p:cNvSpPr txBox="1"/>
          <p:nvPr/>
        </p:nvSpPr>
        <p:spPr>
          <a:xfrm>
            <a:off x="1351459" y="5755531"/>
            <a:ext cx="6155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（名词）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C11DA8-11A9-34DF-15E2-E72F35C61CEE}"/>
              </a:ext>
            </a:extLst>
          </p:cNvPr>
          <p:cNvSpPr txBox="1"/>
          <p:nvPr/>
        </p:nvSpPr>
        <p:spPr>
          <a:xfrm>
            <a:off x="3200254" y="575553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936588-2D47-B67A-C799-337B8099B8DC}"/>
              </a:ext>
            </a:extLst>
          </p:cNvPr>
          <p:cNvSpPr txBox="1"/>
          <p:nvPr/>
        </p:nvSpPr>
        <p:spPr>
          <a:xfrm>
            <a:off x="8351124" y="575553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2AFCF9-53E0-25ED-17CB-65287884C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2583633" y="5755531"/>
            <a:ext cx="76944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120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（形容词）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02B31-BBCE-F6E7-6CE6-23BD7D720C09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26292929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3C228869-CE7C-8B30-F8BC-03A007203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341041-690A-DD08-388A-75E27795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195214B-1950-AC85-ADB9-C086D468DF69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AA7B3E-EE19-64D8-03B4-3F6AB6FF23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2 单元：定义你的想法</a:t>
            </a: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7D0E1B6-2443-03B1-CDB4-F8AF0AE6E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035870" y="1498026"/>
            <a:ext cx="6584629" cy="4771012"/>
          </a:xfrm>
          <a:prstGeom prst="roundRect">
            <a:avLst>
              <a:gd name="adj" fmla="val 2500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84121D8-A3DD-531A-BDA2-C1065F721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6008" y="1492304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24_1">
            <a:extLst>
              <a:ext uri="{FF2B5EF4-FFF2-40B4-BE49-F238E27FC236}">
                <a16:creationId xmlns:a16="http://schemas.microsoft.com/office/drawing/2014/main" id="{71D5330B-D1A0-AE47-1453-CB01785DA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492303"/>
            <a:ext cx="4248791" cy="4776735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043314-AA7E-C5DD-80A3-8CDBC951009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3048" y="2783694"/>
            <a:ext cx="3899221" cy="214417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1600"/>
              </a:spcAft>
            </a:pPr>
            <a:r>
              <a:rPr lang="zh-CN" sz="18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我有一个想法，希望在这个项目中展开，并会提供一些要点。你能帮我用旅行营销的语调 撰写一段文字，并丰富细节，让这个想法真正生动呈现吗？</a:t>
            </a:r>
          </a:p>
          <a:p>
            <a:pPr>
              <a:spcAft>
                <a:spcPts val="1200"/>
              </a:spcAft>
            </a:pPr>
            <a:r>
              <a:rPr lang="zh-CN" sz="1800" dirty="0">
                <a:latin typeface="Segoe UI" panose="020B0502040204020203" pitchFamily="34" charset="0"/>
                <a:ea typeface="Microsoft YaHei UI" panose="020B0503020204020204" pitchFamily="34" charset="-122"/>
              </a:rPr>
              <a:t>需要涵盖以下要点：不要为这个目的地命名。重点突出这个目的地的独特之处。我们稍后会为这次体验打造品牌并命名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540410C-BCC9-1C30-BAF2-B9780B6EED5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158345" y="1680908"/>
            <a:ext cx="6339679" cy="1872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52400" indent="-152400">
              <a:lnSpc>
                <a:spcPct val="100000"/>
              </a:lnSpc>
              <a:spcAft>
                <a:spcPts val="800"/>
              </a:spcAft>
              <a:buClr>
                <a:schemeClr val="tx1"/>
              </a:buClr>
              <a:buSzPct val="100000"/>
            </a:pPr>
            <a:r>
              <a:rPr lang="zh-CN" sz="1400" dirty="0"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新目的地体验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zh-CN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n-cs"/>
              </a:rPr>
              <a:t>温馨幽静的餐厅，隐匿于密林深处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zh-CN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n-cs"/>
              </a:rPr>
              <a:t>这家餐厅高悬于空中，依附树枝而建 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zh-CN" sz="1400" dirty="0">
                <a:latin typeface="Segoe UI Semibold" panose="020B0702040204020203" pitchFamily="34" charset="0"/>
                <a:ea typeface="Microsoft YaHei UI" panose="020B0503020204020204" pitchFamily="34" charset="-122"/>
                <a:cs typeface="+mn-cs"/>
              </a:rPr>
              <a:t>主题</a:t>
            </a:r>
            <a:r>
              <a:rPr lang="zh-CN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n-cs"/>
              </a:rPr>
              <a:t>融合了原生态自然与私人邀请制的独特体验</a:t>
            </a:r>
          </a:p>
          <a:p>
            <a:pPr marL="152400" indent="-152400">
              <a:lnSpc>
                <a:spcPct val="100000"/>
              </a:lnSpc>
              <a:spcAft>
                <a:spcPts val="1800"/>
              </a:spcAft>
              <a:buClr>
                <a:schemeClr val="tx1"/>
              </a:buClr>
              <a:buSzPct val="100000"/>
            </a:pPr>
            <a:r>
              <a:rPr lang="zh-CN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n-cs"/>
              </a:rPr>
              <a:t>神秘而隐蔽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69FF5-FA2F-8EEC-63BC-4341C9D84BB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320071" y="2235400"/>
            <a:ext cx="64120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CN" sz="1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79146C-EAD9-4ED9-A1A1-75C0FD87CD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650894" y="2235400"/>
            <a:ext cx="51296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CN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（地点）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227D8-CAD8-70B7-C9B5-28A12B266A0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415152" y="2225855"/>
            <a:ext cx="512961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zh-CN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（位置）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2B07FA-7631-407B-87C9-1BBB69BEDB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48207" y="2669285"/>
            <a:ext cx="39273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（地点）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447A3F-6715-133D-1666-B9D675ED1D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7318554" y="2669285"/>
            <a:ext cx="586699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（位置）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DF0343-23DF-1BC6-90C2-44D720F792F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599585" y="3112715"/>
            <a:ext cx="1202253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（主题或美学）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71ED5-1CA0-6CEF-4C04-33A403D374F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437142" y="3553215"/>
            <a:ext cx="62837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zh-CN" sz="1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（形容词）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B46E1-C40A-72AE-255B-DB3F73CA74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50565"/>
              </p:ext>
            </p:extLst>
          </p:nvPr>
        </p:nvGraphicFramePr>
        <p:xfrm>
          <a:off x="5158345" y="3793681"/>
          <a:ext cx="6339679" cy="2423160"/>
        </p:xfrm>
        <a:graphic>
          <a:graphicData uri="http://schemas.openxmlformats.org/drawingml/2006/table">
            <a:tbl>
              <a:tblPr firstRow="1" firstCol="1" bandRow="1"/>
              <a:tblGrid>
                <a:gridCol w="2112992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12992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13695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200" b="1" i="0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icrosoft YaHei UI" panose="020B0503020204020204" pitchFamily="34" charset="-122"/>
                        </a:rPr>
                        <a:t>常见地点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200" b="1" i="0" baseline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Microsoft YaHei UI" panose="020B0503020204020204" pitchFamily="34" charset="-122"/>
                        </a:rPr>
                        <a:t>主题或美学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zh-CN" sz="1200" b="1" i="0" baseline="0" dirty="0">
                          <a:solidFill>
                            <a:schemeClr val="tx1"/>
                          </a:solidFill>
                          <a:effectLst/>
                          <a:latin typeface="Segoe UI Semibold" panose="020B0702040204020203" pitchFamily="34" charset="0"/>
                          <a:ea typeface="Microsoft YaHei UI" panose="020B0503020204020204" pitchFamily="34" charset="-122"/>
                        </a:rPr>
                        <a:t>位置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图书馆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学校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咖啡馆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游乐场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博物馆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沙滩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商场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农场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城堡</a:t>
                      </a:r>
                    </a:p>
                    <a:p>
                      <a:pPr marL="152400" marR="0" lvl="0" indent="-152400" algn="l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</a:rPr>
                        <a:t>树屋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蒸汽朋克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赛博朋克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古老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极简主义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质朴的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童话故事 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工业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热带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太空时代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装饰艺术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在山顶上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在沙漠绿洲之中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在火山内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在浮岛上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在闹市中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在白雪皑皑的苔原中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在海盗船上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在魔法森林中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在另一个星球上</a:t>
                      </a:r>
                    </a:p>
                    <a:p>
                      <a:pPr marL="152400" marR="0" lvl="0" indent="-152400" algn="l" defTabSz="932742" rtl="0" eaLnBrk="1" latinLnBrk="0" hangingPunct="1">
                        <a:spcAft>
                          <a:spcPts val="20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457200" algn="l"/>
                          <a:tab pos="1079500" algn="l"/>
                        </a:tabLst>
                      </a:pPr>
                      <a:r>
                        <a:rPr lang="zh-CN" sz="1200" baseline="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+mn-cs"/>
                        </a:rPr>
                        <a:t>在隐蔽在洞穴里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pic>
        <p:nvPicPr>
          <p:cNvPr id="32" name="Picture 31">
            <a:extLst>
              <a:ext uri="{FF2B5EF4-FFF2-40B4-BE49-F238E27FC236}">
                <a16:creationId xmlns:a16="http://schemas.microsoft.com/office/drawing/2014/main" id="{E5252D84-3F14-7E7C-1B48-FFC66504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4EAA4AD-0354-ED5E-DE98-754D0F34B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1492304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47F4A5C-7B78-12A9-A5E1-BEED9195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86379" y="1759662"/>
            <a:ext cx="736979" cy="731926"/>
            <a:chOff x="547424" y="4293480"/>
            <a:chExt cx="640026" cy="65741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04172F-6BD3-86CE-56FB-F515CCF923CF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589EC02-4EF5-8DF6-BF3F-CDC138F417F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9" name="Rounded Rectangle 3_1">
                  <a:extLst>
                    <a:ext uri="{FF2B5EF4-FFF2-40B4-BE49-F238E27FC236}">
                      <a16:creationId xmlns:a16="http://schemas.microsoft.com/office/drawing/2014/main" id="{19E0ECCD-813D-07EF-9697-AECDFD027A1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0" name="Rounded Rectangle 3_1">
                  <a:extLst>
                    <a:ext uri="{FF2B5EF4-FFF2-40B4-BE49-F238E27FC236}">
                      <a16:creationId xmlns:a16="http://schemas.microsoft.com/office/drawing/2014/main" id="{F2507F9B-EFE8-1DEC-3526-776AC99FAE75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7" name="Rounded Rectangle 3_1">
                <a:extLst>
                  <a:ext uri="{FF2B5EF4-FFF2-40B4-BE49-F238E27FC236}">
                    <a16:creationId xmlns:a16="http://schemas.microsoft.com/office/drawing/2014/main" id="{949F987B-753D-B0F9-E829-3F3535BDB6B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8" name="Rounded Rectangle 24_1">
                <a:extLst>
                  <a:ext uri="{FF2B5EF4-FFF2-40B4-BE49-F238E27FC236}">
                    <a16:creationId xmlns:a16="http://schemas.microsoft.com/office/drawing/2014/main" id="{1D83D8A7-AB90-A945-F34C-EA9419E0DCD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E34A4DD-799D-2B68-CAC6-CEA4AA100059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35" name="people_11">
            <a:extLst>
              <a:ext uri="{FF2B5EF4-FFF2-40B4-BE49-F238E27FC236}">
                <a16:creationId xmlns:a16="http://schemas.microsoft.com/office/drawing/2014/main" id="{B230502D-0184-4983-82E7-830B7484E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0748" y="1977621"/>
            <a:ext cx="308240" cy="296008"/>
          </a:xfrm>
          <a:custGeom>
            <a:avLst/>
            <a:gdLst>
              <a:gd name="T0" fmla="*/ 72 w 348"/>
              <a:gd name="T1" fmla="*/ 196 h 334"/>
              <a:gd name="T2" fmla="*/ 128 w 348"/>
              <a:gd name="T3" fmla="*/ 140 h 334"/>
              <a:gd name="T4" fmla="*/ 184 w 348"/>
              <a:gd name="T5" fmla="*/ 196 h 334"/>
              <a:gd name="T6" fmla="*/ 128 w 348"/>
              <a:gd name="T7" fmla="*/ 252 h 334"/>
              <a:gd name="T8" fmla="*/ 72 w 348"/>
              <a:gd name="T9" fmla="*/ 196 h 334"/>
              <a:gd name="T10" fmla="*/ 210 w 348"/>
              <a:gd name="T11" fmla="*/ 334 h 334"/>
              <a:gd name="T12" fmla="*/ 128 w 348"/>
              <a:gd name="T13" fmla="*/ 252 h 334"/>
              <a:gd name="T14" fmla="*/ 47 w 348"/>
              <a:gd name="T15" fmla="*/ 334 h 334"/>
              <a:gd name="T16" fmla="*/ 265 w 348"/>
              <a:gd name="T17" fmla="*/ 118 h 334"/>
              <a:gd name="T18" fmla="*/ 321 w 348"/>
              <a:gd name="T19" fmla="*/ 62 h 334"/>
              <a:gd name="T20" fmla="*/ 265 w 348"/>
              <a:gd name="T21" fmla="*/ 6 h 334"/>
              <a:gd name="T22" fmla="*/ 209 w 348"/>
              <a:gd name="T23" fmla="*/ 62 h 334"/>
              <a:gd name="T24" fmla="*/ 265 w 348"/>
              <a:gd name="T25" fmla="*/ 118 h 334"/>
              <a:gd name="T26" fmla="*/ 348 w 348"/>
              <a:gd name="T27" fmla="*/ 200 h 334"/>
              <a:gd name="T28" fmla="*/ 266 w 348"/>
              <a:gd name="T29" fmla="*/ 118 h 334"/>
              <a:gd name="T30" fmla="*/ 184 w 348"/>
              <a:gd name="T31" fmla="*/ 200 h 334"/>
              <a:gd name="T32" fmla="*/ 141 w 348"/>
              <a:gd name="T33" fmla="*/ 71 h 334"/>
              <a:gd name="T34" fmla="*/ 141 w 348"/>
              <a:gd name="T35" fmla="*/ 31 h 334"/>
              <a:gd name="T36" fmla="*/ 110 w 348"/>
              <a:gd name="T37" fmla="*/ 0 h 334"/>
              <a:gd name="T38" fmla="*/ 29 w 348"/>
              <a:gd name="T39" fmla="*/ 0 h 334"/>
              <a:gd name="T40" fmla="*/ 29 w 348"/>
              <a:gd name="T41" fmla="*/ 0 h 334"/>
              <a:gd name="T42" fmla="*/ 0 w 348"/>
              <a:gd name="T43" fmla="*/ 31 h 334"/>
              <a:gd name="T44" fmla="*/ 0 w 348"/>
              <a:gd name="T45" fmla="*/ 71 h 334"/>
              <a:gd name="T46" fmla="*/ 0 w 348"/>
              <a:gd name="T47" fmla="*/ 71 h 334"/>
              <a:gd name="T48" fmla="*/ 29 w 348"/>
              <a:gd name="T49" fmla="*/ 102 h 334"/>
              <a:gd name="T50" fmla="*/ 29 w 348"/>
              <a:gd name="T51" fmla="*/ 102 h 334"/>
              <a:gd name="T52" fmla="*/ 110 w 348"/>
              <a:gd name="T53" fmla="*/ 102 h 334"/>
              <a:gd name="T54" fmla="*/ 179 w 348"/>
              <a:gd name="T55" fmla="*/ 102 h 334"/>
              <a:gd name="T56" fmla="*/ 141 w 348"/>
              <a:gd name="T57" fmla="*/ 71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48" h="334">
                <a:moveTo>
                  <a:pt x="72" y="196"/>
                </a:moveTo>
                <a:cubicBezTo>
                  <a:pt x="72" y="165"/>
                  <a:pt x="97" y="140"/>
                  <a:pt x="128" y="140"/>
                </a:cubicBezTo>
                <a:cubicBezTo>
                  <a:pt x="159" y="140"/>
                  <a:pt x="184" y="165"/>
                  <a:pt x="184" y="196"/>
                </a:cubicBezTo>
                <a:cubicBezTo>
                  <a:pt x="184" y="227"/>
                  <a:pt x="159" y="252"/>
                  <a:pt x="128" y="252"/>
                </a:cubicBezTo>
                <a:cubicBezTo>
                  <a:pt x="97" y="252"/>
                  <a:pt x="72" y="227"/>
                  <a:pt x="72" y="196"/>
                </a:cubicBezTo>
                <a:close/>
                <a:moveTo>
                  <a:pt x="210" y="334"/>
                </a:moveTo>
                <a:cubicBezTo>
                  <a:pt x="210" y="289"/>
                  <a:pt x="173" y="252"/>
                  <a:pt x="128" y="252"/>
                </a:cubicBezTo>
                <a:cubicBezTo>
                  <a:pt x="83" y="252"/>
                  <a:pt x="47" y="289"/>
                  <a:pt x="47" y="334"/>
                </a:cubicBezTo>
                <a:moveTo>
                  <a:pt x="265" y="118"/>
                </a:moveTo>
                <a:cubicBezTo>
                  <a:pt x="296" y="118"/>
                  <a:pt x="321" y="93"/>
                  <a:pt x="321" y="62"/>
                </a:cubicBezTo>
                <a:cubicBezTo>
                  <a:pt x="321" y="31"/>
                  <a:pt x="296" y="6"/>
                  <a:pt x="265" y="6"/>
                </a:cubicBezTo>
                <a:cubicBezTo>
                  <a:pt x="234" y="6"/>
                  <a:pt x="209" y="31"/>
                  <a:pt x="209" y="62"/>
                </a:cubicBezTo>
                <a:cubicBezTo>
                  <a:pt x="209" y="93"/>
                  <a:pt x="234" y="118"/>
                  <a:pt x="265" y="118"/>
                </a:cubicBezTo>
                <a:close/>
                <a:moveTo>
                  <a:pt x="348" y="200"/>
                </a:moveTo>
                <a:cubicBezTo>
                  <a:pt x="348" y="155"/>
                  <a:pt x="311" y="118"/>
                  <a:pt x="266" y="118"/>
                </a:cubicBezTo>
                <a:cubicBezTo>
                  <a:pt x="221" y="118"/>
                  <a:pt x="184" y="155"/>
                  <a:pt x="184" y="200"/>
                </a:cubicBezTo>
                <a:moveTo>
                  <a:pt x="141" y="71"/>
                </a:moveTo>
                <a:cubicBezTo>
                  <a:pt x="141" y="31"/>
                  <a:pt x="141" y="31"/>
                  <a:pt x="141" y="31"/>
                </a:cubicBezTo>
                <a:cubicBezTo>
                  <a:pt x="141" y="14"/>
                  <a:pt x="127" y="0"/>
                  <a:pt x="110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13" y="1"/>
                  <a:pt x="0" y="15"/>
                  <a:pt x="0" y="3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88"/>
                  <a:pt x="13" y="101"/>
                  <a:pt x="29" y="102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79" y="102"/>
                  <a:pt x="179" y="102"/>
                  <a:pt x="179" y="102"/>
                </a:cubicBezTo>
                <a:lnTo>
                  <a:pt x="141" y="71"/>
                </a:ln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r>
              <a:rPr lang="zh-CN" sz="1800" dirty="0">
                <a:solidFill>
                  <a:srgbClr val="000000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11568D-FFE6-4223-712B-E56739924B38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336455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E532ACD-179B-920B-3E2F-50F7AD20C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5CC8C2-E315-4D55-D458-F23CFF8C12C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3 单元：创建主图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1B0D0B-B9F4-27BD-D151-3BFB79FE4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00415E18-B9A2-A11D-E211-ED89471D3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A1EC9C0-47D1-8990-D2DA-34232AE46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3911D3B-101A-D50F-91EF-0F02AD7EB77A}"/>
              </a:ext>
            </a:extLst>
          </p:cNvPr>
          <p:cNvSpPr txBox="1">
            <a:spLocks/>
          </p:cNvSpPr>
          <p:nvPr/>
        </p:nvSpPr>
        <p:spPr>
          <a:xfrm>
            <a:off x="768863" y="2378710"/>
            <a:ext cx="5695437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zh-CN" sz="18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在此练习中，我们将把你刚刚为梦想目的地创建的详细描述转化为视觉呈现。请按照第 3 单元的步骤来创建你的图像。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BAFDEC-C802-7100-DD28-F0789FDBE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2192" b="2192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1439458-7F87-E547-36A9-A369ED1D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4248829-906E-7990-785C-7ED817634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FE8D490-6217-7773-8059-0F735BEE6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672905"/>
            <a:ext cx="5919216" cy="242380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39D40BB-DD38-32F2-6C04-A0C2225B6605}"/>
              </a:ext>
            </a:extLst>
          </p:cNvPr>
          <p:cNvSpPr txBox="1">
            <a:spLocks/>
          </p:cNvSpPr>
          <p:nvPr/>
        </p:nvSpPr>
        <p:spPr>
          <a:xfrm>
            <a:off x="885825" y="3776812"/>
            <a:ext cx="5578475" cy="196977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zh-CN" sz="18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步骤：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复制 Microsoft Learn 中的示例提示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将提示粘贴到聊天中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提示 Copilot 对你的图像进行调整，直到你对最终效果满意为止。</a:t>
            </a:r>
          </a:p>
          <a:p>
            <a:pPr marL="412750" indent="-279400" algn="l">
              <a:spcAft>
                <a:spcPts val="10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下载图像并将其粘贴到 PowerPoint“主图”幻灯片中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A3EBDC6-5E6F-442A-0939-5094D185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A70FE1B9-C2C7-C715-24CE-706F26C6709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C0019F5-53F2-F07C-90A5-7D4AE857DDA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020C38B5-F5F0-12E7-C482-08845BCFC80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98EEC9DE-3DFF-8B31-FC77-AF0D189A732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599DD16D-E7F6-E3C9-AD40-D574CEDDF74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D9028DDC-8855-CBB6-4C94-82DAF6834AF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6E00B9-445F-4413-BCD3-FDD1FA07810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69" name="CRMArticles_EFF5">
            <a:extLst>
              <a:ext uri="{FF2B5EF4-FFF2-40B4-BE49-F238E27FC236}">
                <a16:creationId xmlns:a16="http://schemas.microsoft.com/office/drawing/2014/main" id="{BCB18762-1389-EC57-55F9-3FECBE7B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55881B-0A7A-C9BC-F0C2-01346AD745DB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5721558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F38D3A-2E89-FDB6-4C65-2DEB04A24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独立完成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EEAE86-733A-3097-37E0-44B4AAB6A2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15 分钟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EF19C0-0563-A438-E8BD-3AEAB413E33C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29939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6EA6-6131-3E49-8A42-C498178DD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分享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2CC1E-FC86-22D4-5EA4-773A005848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5 分钟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20AAC1-4EDA-EE7A-2AD9-C4D972D46F9F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41918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963" y="2979777"/>
            <a:ext cx="5253037" cy="55399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Microsoft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0DCB3-48BC-790D-16F8-3D30E5D7D8C5}"/>
              </a:ext>
            </a:extLst>
          </p:cNvPr>
          <p:cNvSpPr txBox="1"/>
          <p:nvPr/>
        </p:nvSpPr>
        <p:spPr>
          <a:xfrm>
            <a:off x="588963" y="4051889"/>
            <a:ext cx="5253037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  <a:spcAft>
                <a:spcPts val="600"/>
              </a:spcAft>
            </a:pPr>
            <a:r>
              <a:rPr lang="zh-CN" sz="3600" b="1" dirty="0">
                <a:ln w="3175">
                  <a:noFill/>
                </a:ln>
                <a:latin typeface="Segoe UI Semibold" panose="020B0702040204020203" pitchFamily="34" charset="0"/>
                <a:ea typeface="Microsoft YaHei UI" panose="020B0503020204020204" pitchFamily="34" charset="-122"/>
                <a:cs typeface="Segoe UI" pitchFamily="34" charset="0"/>
              </a:rPr>
              <a:t>探索 AI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BE038-664B-BD8E-E2FC-FADA2326F2A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FB48-6CDE-9932-00B0-BAB8C5EB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4 单元：打造一个盛大的入口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C4950B9-DC6D-D165-4AA6-A44114DBD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B68B7B4-A820-0B5B-FCF3-D4276573E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B71BF310-0DDA-1F84-6D2D-AFB2B10F1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E4428C0-4AD9-8B29-37D9-8B4A7F99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8527EB-C915-ADB3-7CBD-AD2462433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397" b="1397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907DFE8-CB61-04C7-E87C-DF80E55BEC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9130EA-410A-C784-F45A-66AF8FC84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83AFB9-8C94-5E3C-BAAC-F132BD195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8250"/>
            <a:ext cx="5919216" cy="2318460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6C4908-D99F-56EE-A4F8-AD7AA206979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zh-CN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在本练习中，我们将为你的梦想目的地入口设计一幅图像并撰写一段描述。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CDFF2A-553C-3366-C8DF-038E36BA42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135594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按照第 4 单元中的步骤操作，为你的目的地打造一个令人印象深刻的入口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A777D-59DC-7501-55E7-90B1024389EE}"/>
              </a:ext>
            </a:extLst>
          </p:cNvPr>
          <p:cNvSpPr txBox="1">
            <a:spLocks/>
          </p:cNvSpPr>
          <p:nvPr/>
        </p:nvSpPr>
        <p:spPr>
          <a:xfrm>
            <a:off x="885825" y="3891040"/>
            <a:ext cx="5628894" cy="1846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使用 Copilot 进行构思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阐述想法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编辑描述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创建图像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下载图像并将其粘贴到 PowerPoint“盛大的入口”幻灯片中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FEDB4D-3D6E-E3AC-7BE7-E8C66FC8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F127043-EC0F-AF60-4CCC-4618A1ABF8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3" name="Rounded Rectangle 3_1">
                <a:extLst>
                  <a:ext uri="{FF2B5EF4-FFF2-40B4-BE49-F238E27FC236}">
                    <a16:creationId xmlns:a16="http://schemas.microsoft.com/office/drawing/2014/main" id="{AD9A6D87-86A2-5795-6750-D0A26B4EE3E9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14B7909D-7B08-85E9-E85A-992C4363FC4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21" name="Rounded Rectangle 3_1">
              <a:extLst>
                <a:ext uri="{FF2B5EF4-FFF2-40B4-BE49-F238E27FC236}">
                  <a16:creationId xmlns:a16="http://schemas.microsoft.com/office/drawing/2014/main" id="{F88E3AB4-5425-EB28-5478-FABC22F5C125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22" name="Rounded Rectangle 24_1">
              <a:extLst>
                <a:ext uri="{FF2B5EF4-FFF2-40B4-BE49-F238E27FC236}">
                  <a16:creationId xmlns:a16="http://schemas.microsoft.com/office/drawing/2014/main" id="{A4184FC6-2E24-C657-5301-35B20C3F477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938279AC-8115-C6CD-009B-BA8A72978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j-cs"/>
            </a:endParaRPr>
          </a:p>
        </p:txBody>
      </p:sp>
      <p:sp>
        <p:nvSpPr>
          <p:cNvPr id="36" name="Photo2_EB9F">
            <a:extLst>
              <a:ext uri="{FF2B5EF4-FFF2-40B4-BE49-F238E27FC236}">
                <a16:creationId xmlns:a16="http://schemas.microsoft.com/office/drawing/2014/main" id="{7FDEB61B-E570-D47F-1C51-E92F95F6F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78190" y="1709738"/>
            <a:ext cx="318328" cy="233622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2F00D8E-37AD-ABA3-02DF-52B6A13CE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85381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B509C88-F99A-3960-30C5-1ED5BE182C06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94601866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B91EB-C9C3-1CD0-3828-FED86AA4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5 单元：对目的地特色进行头脑风暴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D40A1A-7E9B-09B8-5489-B66FA610D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595E431-9407-C42C-00D0-084BD8D55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F3C52E2F-2A1E-B36F-4F5F-A2CC11E77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0D92AA5-CBB6-192E-D025-4CFA8F892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ADB150E-C9D3-F112-8AB8-BBEEE7B4F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23044-0549-2F33-10A7-8B171166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9E513D5-FD42-FAC6-3FAE-AC391A9EF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4024464"/>
            <a:ext cx="5919216" cy="2072246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B9AA29-3243-5AF4-DD06-EECD96C4B0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zh-CN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在本练习中，请发挥你的想象力，为你的梦想目的地打造独有的特色。我们将要求 Copilot 根据描述进行头脑风暴并创建视觉效果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319D2F-AAA0-AB34-6EAB-5BF2063AD91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请按照第 5 单元的步骤，打造关于你目的地的关键细节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6FFA2E-21DB-9C3D-BA71-FE6AA29B2AB4}"/>
              </a:ext>
            </a:extLst>
          </p:cNvPr>
          <p:cNvSpPr txBox="1">
            <a:spLocks/>
          </p:cNvSpPr>
          <p:nvPr/>
        </p:nvSpPr>
        <p:spPr>
          <a:xfrm>
            <a:off x="885825" y="4214202"/>
            <a:ext cx="5628894" cy="144655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构思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阐述想法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创建图像</a:t>
            </a:r>
          </a:p>
          <a:p>
            <a:pPr marL="279400" indent="-279400" algn="l">
              <a:spcAft>
                <a:spcPts val="12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下载图像并将其粘贴到 PowerPoint“目的地特色”幻灯片中</a:t>
            </a:r>
          </a:p>
        </p:txBody>
      </p:sp>
      <p:pic>
        <p:nvPicPr>
          <p:cNvPr id="6" name="Picture 5" descr="AI generated restaurant feature, nest lounge area">
            <a:extLst>
              <a:ext uri="{FF2B5EF4-FFF2-40B4-BE49-F238E27FC236}">
                <a16:creationId xmlns:a16="http://schemas.microsoft.com/office/drawing/2014/main" id="{1219E50C-6011-A7B2-F758-638BA5D4B96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6" r="516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4CB37B-98DB-9A76-4547-DA10DB12F7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B19ABC1-C6D3-CABB-6604-7B8A99451376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4D288F23-0AA6-771F-A93E-7953E57661E0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8E4974FE-6A8F-FE67-F66C-EBD564B9C265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ADBC7875-DF6D-2CFB-8EB4-EE7F11AB77B8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75A5B52F-42EA-3D1C-96B2-5311D6240BC9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3A4A7537-188D-3A6F-5349-022C14CF5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646901D-D7FB-62EC-B983-597365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hatBot_F08B">
            <a:extLst>
              <a:ext uri="{FF2B5EF4-FFF2-40B4-BE49-F238E27FC236}">
                <a16:creationId xmlns:a16="http://schemas.microsoft.com/office/drawing/2014/main" id="{B4AAB55E-677C-C3AA-0501-C159AEAC0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5766" y="1643669"/>
            <a:ext cx="283175" cy="365760"/>
          </a:xfrm>
          <a:custGeom>
            <a:avLst/>
            <a:gdLst>
              <a:gd name="T0" fmla="*/ 871 w 2742"/>
              <a:gd name="T1" fmla="*/ 1541 h 3541"/>
              <a:gd name="T2" fmla="*/ 871 w 2742"/>
              <a:gd name="T3" fmla="*/ 1791 h 3541"/>
              <a:gd name="T4" fmla="*/ 1871 w 2742"/>
              <a:gd name="T5" fmla="*/ 1541 h 3541"/>
              <a:gd name="T6" fmla="*/ 1871 w 2742"/>
              <a:gd name="T7" fmla="*/ 1791 h 3541"/>
              <a:gd name="T8" fmla="*/ 0 w 2742"/>
              <a:gd name="T9" fmla="*/ 1541 h 3541"/>
              <a:gd name="T10" fmla="*/ 0 w 2742"/>
              <a:gd name="T11" fmla="*/ 2041 h 3541"/>
              <a:gd name="T12" fmla="*/ 2742 w 2742"/>
              <a:gd name="T13" fmla="*/ 1541 h 3541"/>
              <a:gd name="T14" fmla="*/ 2742 w 2742"/>
              <a:gd name="T15" fmla="*/ 2041 h 3541"/>
              <a:gd name="T16" fmla="*/ 1371 w 2742"/>
              <a:gd name="T17" fmla="*/ 339 h 3541"/>
              <a:gd name="T18" fmla="*/ 1371 w 2742"/>
              <a:gd name="T19" fmla="*/ 916 h 3541"/>
              <a:gd name="T20" fmla="*/ 1121 w 2742"/>
              <a:gd name="T21" fmla="*/ 2916 h 3541"/>
              <a:gd name="T22" fmla="*/ 1121 w 2742"/>
              <a:gd name="T23" fmla="*/ 3541 h 3541"/>
              <a:gd name="T24" fmla="*/ 1809 w 2742"/>
              <a:gd name="T25" fmla="*/ 2916 h 3541"/>
              <a:gd name="T26" fmla="*/ 2371 w 2742"/>
              <a:gd name="T27" fmla="*/ 2916 h 3541"/>
              <a:gd name="T28" fmla="*/ 2621 w 2742"/>
              <a:gd name="T29" fmla="*/ 2666 h 3541"/>
              <a:gd name="T30" fmla="*/ 2621 w 2742"/>
              <a:gd name="T31" fmla="*/ 1166 h 3541"/>
              <a:gd name="T32" fmla="*/ 2371 w 2742"/>
              <a:gd name="T33" fmla="*/ 916 h 3541"/>
              <a:gd name="T34" fmla="*/ 371 w 2742"/>
              <a:gd name="T35" fmla="*/ 916 h 3541"/>
              <a:gd name="T36" fmla="*/ 121 w 2742"/>
              <a:gd name="T37" fmla="*/ 1166 h 3541"/>
              <a:gd name="T38" fmla="*/ 121 w 2742"/>
              <a:gd name="T39" fmla="*/ 2666 h 3541"/>
              <a:gd name="T40" fmla="*/ 371 w 2742"/>
              <a:gd name="T41" fmla="*/ 2916 h 3541"/>
              <a:gd name="T42" fmla="*/ 1121 w 2742"/>
              <a:gd name="T43" fmla="*/ 2916 h 3541"/>
              <a:gd name="T44" fmla="*/ 1371 w 2742"/>
              <a:gd name="T45" fmla="*/ 0 h 3541"/>
              <a:gd name="T46" fmla="*/ 1205 w 2742"/>
              <a:gd name="T47" fmla="*/ 166 h 3541"/>
              <a:gd name="T48" fmla="*/ 1371 w 2742"/>
              <a:gd name="T49" fmla="*/ 332 h 3541"/>
              <a:gd name="T50" fmla="*/ 1537 w 2742"/>
              <a:gd name="T51" fmla="*/ 166 h 3541"/>
              <a:gd name="T52" fmla="*/ 1371 w 2742"/>
              <a:gd name="T53" fmla="*/ 0 h 3541"/>
              <a:gd name="T54" fmla="*/ 746 w 2742"/>
              <a:gd name="T55" fmla="*/ 2157 h 3541"/>
              <a:gd name="T56" fmla="*/ 1996 w 2742"/>
              <a:gd name="T57" fmla="*/ 2157 h 35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742" h="3541">
                <a:moveTo>
                  <a:pt x="871" y="1541"/>
                </a:moveTo>
                <a:cubicBezTo>
                  <a:pt x="871" y="1791"/>
                  <a:pt x="871" y="1791"/>
                  <a:pt x="871" y="1791"/>
                </a:cubicBezTo>
                <a:moveTo>
                  <a:pt x="1871" y="1541"/>
                </a:moveTo>
                <a:cubicBezTo>
                  <a:pt x="1871" y="1791"/>
                  <a:pt x="1871" y="1791"/>
                  <a:pt x="1871" y="1791"/>
                </a:cubicBezTo>
                <a:moveTo>
                  <a:pt x="0" y="1541"/>
                </a:moveTo>
                <a:cubicBezTo>
                  <a:pt x="0" y="2041"/>
                  <a:pt x="0" y="2041"/>
                  <a:pt x="0" y="2041"/>
                </a:cubicBezTo>
                <a:moveTo>
                  <a:pt x="2742" y="1541"/>
                </a:moveTo>
                <a:cubicBezTo>
                  <a:pt x="2742" y="2041"/>
                  <a:pt x="2742" y="2041"/>
                  <a:pt x="2742" y="2041"/>
                </a:cubicBezTo>
                <a:moveTo>
                  <a:pt x="1371" y="339"/>
                </a:moveTo>
                <a:cubicBezTo>
                  <a:pt x="1371" y="916"/>
                  <a:pt x="1371" y="916"/>
                  <a:pt x="1371" y="916"/>
                </a:cubicBezTo>
                <a:moveTo>
                  <a:pt x="1121" y="2916"/>
                </a:moveTo>
                <a:cubicBezTo>
                  <a:pt x="1121" y="3541"/>
                  <a:pt x="1121" y="3541"/>
                  <a:pt x="1121" y="3541"/>
                </a:cubicBezTo>
                <a:cubicBezTo>
                  <a:pt x="1809" y="2916"/>
                  <a:pt x="1809" y="2916"/>
                  <a:pt x="1809" y="2916"/>
                </a:cubicBezTo>
                <a:cubicBezTo>
                  <a:pt x="2371" y="2916"/>
                  <a:pt x="2371" y="2916"/>
                  <a:pt x="2371" y="2916"/>
                </a:cubicBezTo>
                <a:cubicBezTo>
                  <a:pt x="2509" y="2916"/>
                  <a:pt x="2621" y="2804"/>
                  <a:pt x="2621" y="2666"/>
                </a:cubicBezTo>
                <a:cubicBezTo>
                  <a:pt x="2621" y="1166"/>
                  <a:pt x="2621" y="1166"/>
                  <a:pt x="2621" y="1166"/>
                </a:cubicBezTo>
                <a:cubicBezTo>
                  <a:pt x="2621" y="1028"/>
                  <a:pt x="2509" y="916"/>
                  <a:pt x="2371" y="916"/>
                </a:cubicBezTo>
                <a:cubicBezTo>
                  <a:pt x="371" y="916"/>
                  <a:pt x="371" y="916"/>
                  <a:pt x="371" y="916"/>
                </a:cubicBezTo>
                <a:cubicBezTo>
                  <a:pt x="233" y="916"/>
                  <a:pt x="121" y="1028"/>
                  <a:pt x="121" y="1166"/>
                </a:cubicBezTo>
                <a:cubicBezTo>
                  <a:pt x="121" y="2666"/>
                  <a:pt x="121" y="2666"/>
                  <a:pt x="121" y="2666"/>
                </a:cubicBezTo>
                <a:cubicBezTo>
                  <a:pt x="121" y="2804"/>
                  <a:pt x="233" y="2916"/>
                  <a:pt x="371" y="2916"/>
                </a:cubicBezTo>
                <a:lnTo>
                  <a:pt x="1121" y="2916"/>
                </a:lnTo>
                <a:close/>
                <a:moveTo>
                  <a:pt x="1371" y="0"/>
                </a:moveTo>
                <a:cubicBezTo>
                  <a:pt x="1279" y="0"/>
                  <a:pt x="1205" y="74"/>
                  <a:pt x="1205" y="166"/>
                </a:cubicBezTo>
                <a:cubicBezTo>
                  <a:pt x="1205" y="258"/>
                  <a:pt x="1279" y="332"/>
                  <a:pt x="1371" y="332"/>
                </a:cubicBezTo>
                <a:cubicBezTo>
                  <a:pt x="1463" y="332"/>
                  <a:pt x="1537" y="258"/>
                  <a:pt x="1537" y="166"/>
                </a:cubicBezTo>
                <a:cubicBezTo>
                  <a:pt x="1537" y="74"/>
                  <a:pt x="1463" y="0"/>
                  <a:pt x="1371" y="0"/>
                </a:cubicBezTo>
                <a:close/>
                <a:moveTo>
                  <a:pt x="746" y="2157"/>
                </a:moveTo>
                <a:cubicBezTo>
                  <a:pt x="1091" y="2502"/>
                  <a:pt x="1651" y="2502"/>
                  <a:pt x="1996" y="21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38309-191A-7909-BF7A-C6707343578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4778239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CEEEB-432A-7718-E76D-746AC77A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4E5B03-54C0-7A35-74F1-F58B81C77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独立完成    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722266-4975-60B8-3966-8E30F4C26B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15 分钟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092A15-8239-2ED5-4108-BB9BCA632AF1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47823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6E6F58-950A-53FE-AF01-556B04AE5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AD55-280B-13EF-00FC-B42B4DE41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分享   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C071A-4CE1-CDD4-D2DB-094F2E97F7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5 分钟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942287-91B9-843E-E860-D3835F2807BE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95854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99171-1566-E911-7E97-EC33DBDA1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6 单元：规划菜单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0BBBF4-D891-9A29-2CC5-0EE4100B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CEED0770-D973-5550-D3F8-8167F418CC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3002A361-5386-C417-778E-78FBC4869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D5ACDE0-29A8-7DE0-A14E-57D71B663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2EDA565-F1B7-14BF-D9A0-695D280E6B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4E8DF0-8523-0B5A-DE02-CEF7772B0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D97091-B519-0C2E-E8DD-88245054F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776612"/>
            <a:ext cx="5919216" cy="2320098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0E37A8-A70C-ACFB-4ECC-FFDD2FFF0D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200"/>
              </a:spcAft>
            </a:pPr>
            <a:r>
              <a:rPr lang="zh-CN" sz="16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在本练习中，我们将为你的目的地设计食物和菜单选项。它们能够营造氛围、契合主题，并提升游客的整体体验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F500CE-4948-028E-2DC4-E1CA634D13E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68863" y="3381811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>
              <a:buNone/>
            </a:pPr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请按照第 6 单元的步骤设计菜单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163E6-400F-4DE9-7084-931FB2A315DF}"/>
              </a:ext>
            </a:extLst>
          </p:cNvPr>
          <p:cNvSpPr txBox="1">
            <a:spLocks/>
          </p:cNvSpPr>
          <p:nvPr/>
        </p:nvSpPr>
        <p:spPr>
          <a:xfrm>
            <a:off x="885825" y="3923505"/>
            <a:ext cx="5628894" cy="2026313"/>
          </a:xfrm>
          <a:prstGeom prst="rect">
            <a:avLst/>
          </a:prstGeom>
          <a:noFill/>
        </p:spPr>
        <p:txBody>
          <a:bodyPr wrap="square" lIns="0" tIns="0" rIns="0" bIns="0" numCol="2">
            <a:noAutofit/>
          </a:bodyPr>
          <a:lstStyle/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构思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生成图像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构思招牌饮品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使用 Copilot 进行构思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生成图像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借助参考资料进行构思</a:t>
            </a:r>
          </a:p>
          <a:p>
            <a:pPr marL="279400" indent="-279400" algn="l">
              <a:spcAft>
                <a:spcPts val="1500"/>
              </a:spcAft>
              <a:buFont typeface="+mj-lt"/>
              <a:buAutoNum type="arabicPeriod"/>
            </a:pPr>
            <a:r>
              <a:rPr lang="zh-CN" sz="160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下载图像并将其粘贴到 PowerPoint“菜单”幻灯片中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BD4DBD-FFBE-1884-9ED9-E187F4EC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68863" y="1460586"/>
            <a:ext cx="736979" cy="731926"/>
            <a:chOff x="987658" y="5065483"/>
            <a:chExt cx="1169054" cy="12008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9EE1AB3-661C-112E-2EBB-7349EFB60865}"/>
                </a:ext>
              </a:extLst>
            </p:cNvPr>
            <p:cNvGrpSpPr/>
            <p:nvPr/>
          </p:nvGrpSpPr>
          <p:grpSpPr>
            <a:xfrm>
              <a:off x="987658" y="5065483"/>
              <a:ext cx="1169054" cy="1200820"/>
              <a:chOff x="6349393" y="1711575"/>
              <a:chExt cx="5590022" cy="5674618"/>
            </a:xfrm>
          </p:grpSpPr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58AB6F85-19DE-B883-CE03-6D4BD030D3BD}"/>
                  </a:ext>
                </a:extLst>
              </p:cNvPr>
              <p:cNvSpPr/>
              <p:nvPr/>
            </p:nvSpPr>
            <p:spPr>
              <a:xfrm>
                <a:off x="6353251" y="1711575"/>
                <a:ext cx="5582307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50800" dist="38100" dir="18900000" algn="bl" rotWithShape="0">
                  <a:schemeClr val="bg1"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Rounded Rectangle 3_1">
                <a:extLst>
                  <a:ext uri="{FF2B5EF4-FFF2-40B4-BE49-F238E27FC236}">
                    <a16:creationId xmlns:a16="http://schemas.microsoft.com/office/drawing/2014/main" id="{06828A88-2C0A-2BDA-ECD4-097D5A389672}"/>
                  </a:ext>
                </a:extLst>
              </p:cNvPr>
              <p:cNvSpPr/>
              <p:nvPr/>
            </p:nvSpPr>
            <p:spPr>
              <a:xfrm>
                <a:off x="6349393" y="1711583"/>
                <a:ext cx="5590022" cy="5674610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outerShdw blurRad="38100" dist="127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18" name="Rounded Rectangle 3_1">
              <a:extLst>
                <a:ext uri="{FF2B5EF4-FFF2-40B4-BE49-F238E27FC236}">
                  <a16:creationId xmlns:a16="http://schemas.microsoft.com/office/drawing/2014/main" id="{73D9723E-E45D-8085-EFEB-71438BEBDDCB}"/>
                </a:ext>
              </a:extLst>
            </p:cNvPr>
            <p:cNvSpPr/>
            <p:nvPr/>
          </p:nvSpPr>
          <p:spPr>
            <a:xfrm>
              <a:off x="1020375" y="5112120"/>
              <a:ext cx="1105119" cy="1107553"/>
            </a:xfrm>
            <a:prstGeom prst="ellipse">
              <a:avLst/>
            </a:prstGeom>
            <a:solidFill>
              <a:srgbClr val="F4F3F5"/>
            </a:solidFill>
            <a:ln>
              <a:noFill/>
            </a:ln>
            <a:effectLst>
              <a:innerShdw blurRad="38100" dist="25400" dir="18900000">
                <a:prstClr val="black">
                  <a:alpha val="7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sp>
          <p:nvSpPr>
            <p:cNvPr id="19" name="Rounded Rectangle 24_1">
              <a:extLst>
                <a:ext uri="{FF2B5EF4-FFF2-40B4-BE49-F238E27FC236}">
                  <a16:creationId xmlns:a16="http://schemas.microsoft.com/office/drawing/2014/main" id="{1FEE4165-6084-B076-33AC-A0F28425F9C7}"/>
                </a:ext>
              </a:extLst>
            </p:cNvPr>
            <p:cNvSpPr/>
            <p:nvPr/>
          </p:nvSpPr>
          <p:spPr bwMode="auto">
            <a:xfrm>
              <a:off x="1020375" y="5112120"/>
              <a:ext cx="1105119" cy="1107553"/>
            </a:xfrm>
            <a:prstGeom prst="ellipse">
              <a:avLst/>
            </a:prstGeom>
            <a:gradFill flip="none" rotWithShape="1">
              <a:gsLst>
                <a:gs pos="0">
                  <a:srgbClr val="F4F3F5">
                    <a:alpha val="0"/>
                  </a:srgbClr>
                </a:gs>
                <a:gs pos="100000">
                  <a:srgbClr val="F4F3F5"/>
                </a:gs>
              </a:gsLst>
              <a:lin ang="8100000" scaled="1"/>
              <a:tileRect/>
            </a:gradFill>
            <a:ln>
              <a:gradFill>
                <a:gsLst>
                  <a:gs pos="0">
                    <a:srgbClr val="F4F3F5"/>
                  </a:gs>
                  <a:gs pos="100000">
                    <a:srgbClr val="F4F3F5"/>
                  </a:gs>
                </a:gsLst>
                <a:lin ang="5400000" scaled="1"/>
              </a:gradFill>
              <a:headEnd type="none" w="med" len="med"/>
              <a:tailEnd type="none" w="med" len="med"/>
            </a:ln>
            <a:effectLst>
              <a:innerShdw blurRad="203200" dist="190500" dir="2700000">
                <a:schemeClr val="bg1">
                  <a:alpha val="87000"/>
                </a:scheme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523D0D8B-F346-910D-8B90-C491668B6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42328" y="1541300"/>
            <a:ext cx="590051" cy="57049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ctr" rotWithShape="0">
              <a:prstClr val="black">
                <a:alpha val="1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1800" i="0" u="none" strike="noStrike" kern="1200" cap="none" normalizeH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674D88D-2AC6-032B-6329-93FD38F19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3231600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B0B78A-C1F3-02E5-338C-CE1791620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510346" y="3923505"/>
            <a:ext cx="0" cy="2026313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lg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I generated hot chocolate drink">
            <a:extLst>
              <a:ext uri="{FF2B5EF4-FFF2-40B4-BE49-F238E27FC236}">
                <a16:creationId xmlns:a16="http://schemas.microsoft.com/office/drawing/2014/main" id="{CAFFF0DA-D658-228C-769D-2B28A1491B4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1583" b="1583"/>
          <a:stretch/>
        </p:blipFill>
        <p:spPr>
          <a:xfrm>
            <a:off x="7147560" y="1360868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sp>
        <p:nvSpPr>
          <p:cNvPr id="31" name="CompanyDirectory_EF0D">
            <a:extLst>
              <a:ext uri="{FF2B5EF4-FFF2-40B4-BE49-F238E27FC236}">
                <a16:creationId xmlns:a16="http://schemas.microsoft.com/office/drawing/2014/main" id="{FCE19A87-8998-8AE6-2E5D-73F30BA41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97949" y="1671638"/>
            <a:ext cx="278810" cy="30982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1B9A43-330B-3853-1C94-F1339BB433E9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7060352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3E0E-2BBB-5C60-7FB6-903D4D133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7 单元：构想氛围和音乐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C81869-6E72-764B-BA64-79DC652AF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1193228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D3A85A9-7324-EE13-632E-CC7E0A319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12" name="Rounded Rectangle 24_1">
            <a:extLst>
              <a:ext uri="{FF2B5EF4-FFF2-40B4-BE49-F238E27FC236}">
                <a16:creationId xmlns:a16="http://schemas.microsoft.com/office/drawing/2014/main" id="{7D0B1CB8-DB13-694A-F338-A34C81170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1193228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A657F5D-F4EA-DF81-E461-7D3498082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193228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20D3-C756-38D4-B823-65E41DF30182}"/>
              </a:ext>
            </a:extLst>
          </p:cNvPr>
          <p:cNvSpPr txBox="1">
            <a:spLocks/>
          </p:cNvSpPr>
          <p:nvPr/>
        </p:nvSpPr>
        <p:spPr>
          <a:xfrm>
            <a:off x="768863" y="2342725"/>
            <a:ext cx="5862816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indent="0" defTabSz="932742">
              <a:spcAft>
                <a:spcPts val="1200"/>
              </a:spcAft>
              <a:buNone/>
            </a:pPr>
            <a:r>
              <a:rPr lang="zh-CN" sz="16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在本练习中，我们将致力于为你目的地的制造气氛和氛围，这有助于表达你的主题和个性！在 Copilot 的帮助下，你将创建一份与氛围相符的歌曲播放列表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F30AC2-5C8B-0C1E-4B35-D22B10B8D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14863" y="1193228"/>
            <a:ext cx="244978" cy="970862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6D4095-5F21-F431-FF87-3C38482DC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1193228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E7FB950-DFC3-E7D8-677F-231201B9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0664" y="3489718"/>
            <a:ext cx="5919216" cy="2606992"/>
          </a:xfrm>
          <a:prstGeom prst="roundRect">
            <a:avLst>
              <a:gd name="adj" fmla="val 37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D55728-22D0-F62C-F175-044B4A03A27B}"/>
              </a:ext>
            </a:extLst>
          </p:cNvPr>
          <p:cNvSpPr txBox="1">
            <a:spLocks/>
          </p:cNvSpPr>
          <p:nvPr/>
        </p:nvSpPr>
        <p:spPr>
          <a:xfrm>
            <a:off x="885825" y="3603144"/>
            <a:ext cx="5628894" cy="16414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构思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将示例提示复制到聊天中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查看回复并根据需要进行编辑，直到你满意为止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截图（使用 Windows 徽标键 + Shift + S）并复制图像</a:t>
            </a:r>
          </a:p>
          <a:p>
            <a:pPr marL="412750" indent="-279400">
              <a:spcAft>
                <a:spcPts val="800"/>
              </a:spcAft>
              <a:buFont typeface="+mj-lt"/>
              <a:buAutoNum type="arabicPeriod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将图像粘贴到 PowerPoint 的“氛围和音乐”幻灯片上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CF9634-9424-53FB-7FE5-9BA0A976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768863" y="1460586"/>
            <a:ext cx="736979" cy="731926"/>
            <a:chOff x="547424" y="4293480"/>
            <a:chExt cx="640026" cy="65741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8D7DE6E-482D-7901-066C-19DA4264995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6EFF133-699D-0F52-AD25-3EE6C3C8EE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6" name="Rounded Rectangle 3_1">
                  <a:extLst>
                    <a:ext uri="{FF2B5EF4-FFF2-40B4-BE49-F238E27FC236}">
                      <a16:creationId xmlns:a16="http://schemas.microsoft.com/office/drawing/2014/main" id="{B2CC7711-B96A-C150-B22B-C1CB4895BDB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7" name="Rounded Rectangle 3_1">
                  <a:extLst>
                    <a:ext uri="{FF2B5EF4-FFF2-40B4-BE49-F238E27FC236}">
                      <a16:creationId xmlns:a16="http://schemas.microsoft.com/office/drawing/2014/main" id="{B1FC1060-E312-DF7B-5BB7-60401B9478D4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4" name="Rounded Rectangle 3_1">
                <a:extLst>
                  <a:ext uri="{FF2B5EF4-FFF2-40B4-BE49-F238E27FC236}">
                    <a16:creationId xmlns:a16="http://schemas.microsoft.com/office/drawing/2014/main" id="{7DCDF4FC-6E34-4163-F568-E1F96B58C7B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5" name="Rounded Rectangle 24_1">
                <a:extLst>
                  <a:ext uri="{FF2B5EF4-FFF2-40B4-BE49-F238E27FC236}">
                    <a16:creationId xmlns:a16="http://schemas.microsoft.com/office/drawing/2014/main" id="{9AFA995B-AA71-0D1E-552E-1315F999DF52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5C535FA-FD9E-DEDC-9714-2D350360991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28" name="CRMArticles_EFF5">
            <a:extLst>
              <a:ext uri="{FF2B5EF4-FFF2-40B4-BE49-F238E27FC236}">
                <a16:creationId xmlns:a16="http://schemas.microsoft.com/office/drawing/2014/main" id="{73442CDA-E552-A16D-18C6-35A670292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3116" y="1671595"/>
            <a:ext cx="268472" cy="309908"/>
          </a:xfrm>
          <a:custGeom>
            <a:avLst/>
            <a:gdLst>
              <a:gd name="T0" fmla="*/ 551 w 3583"/>
              <a:gd name="T1" fmla="*/ 3585 h 4136"/>
              <a:gd name="T2" fmla="*/ 0 w 3583"/>
              <a:gd name="T3" fmla="*/ 3585 h 4136"/>
              <a:gd name="T4" fmla="*/ 0 w 3583"/>
              <a:gd name="T5" fmla="*/ 0 h 4136"/>
              <a:gd name="T6" fmla="*/ 3033 w 3583"/>
              <a:gd name="T7" fmla="*/ 0 h 4136"/>
              <a:gd name="T8" fmla="*/ 3033 w 3583"/>
              <a:gd name="T9" fmla="*/ 1103 h 4136"/>
              <a:gd name="T10" fmla="*/ 2480 w 3583"/>
              <a:gd name="T11" fmla="*/ 551 h 4136"/>
              <a:gd name="T12" fmla="*/ 2480 w 3583"/>
              <a:gd name="T13" fmla="*/ 1654 h 4136"/>
              <a:gd name="T14" fmla="*/ 3583 w 3583"/>
              <a:gd name="T15" fmla="*/ 1654 h 4136"/>
              <a:gd name="T16" fmla="*/ 3583 w 3583"/>
              <a:gd name="T17" fmla="*/ 1654 h 4136"/>
              <a:gd name="T18" fmla="*/ 2480 w 3583"/>
              <a:gd name="T19" fmla="*/ 551 h 4136"/>
              <a:gd name="T20" fmla="*/ 551 w 3583"/>
              <a:gd name="T21" fmla="*/ 551 h 4136"/>
              <a:gd name="T22" fmla="*/ 551 w 3583"/>
              <a:gd name="T23" fmla="*/ 4136 h 4136"/>
              <a:gd name="T24" fmla="*/ 3583 w 3583"/>
              <a:gd name="T25" fmla="*/ 4136 h 4136"/>
              <a:gd name="T26" fmla="*/ 3583 w 3583"/>
              <a:gd name="T27" fmla="*/ 1654 h 4136"/>
              <a:gd name="T28" fmla="*/ 965 w 3583"/>
              <a:gd name="T29" fmla="*/ 2757 h 4136"/>
              <a:gd name="T30" fmla="*/ 2894 w 3583"/>
              <a:gd name="T31" fmla="*/ 2757 h 4136"/>
              <a:gd name="T32" fmla="*/ 965 w 3583"/>
              <a:gd name="T33" fmla="*/ 2206 h 4136"/>
              <a:gd name="T34" fmla="*/ 2894 w 3583"/>
              <a:gd name="T35" fmla="*/ 2206 h 4136"/>
              <a:gd name="T36" fmla="*/ 965 w 3583"/>
              <a:gd name="T37" fmla="*/ 1654 h 4136"/>
              <a:gd name="T38" fmla="*/ 2068 w 3583"/>
              <a:gd name="T39" fmla="*/ 1654 h 4136"/>
              <a:gd name="T40" fmla="*/ 965 w 3583"/>
              <a:gd name="T41" fmla="*/ 1103 h 4136"/>
              <a:gd name="T42" fmla="*/ 2068 w 3583"/>
              <a:gd name="T43" fmla="*/ 1103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83" h="4136">
                <a:moveTo>
                  <a:pt x="551" y="3585"/>
                </a:moveTo>
                <a:lnTo>
                  <a:pt x="0" y="3585"/>
                </a:lnTo>
                <a:lnTo>
                  <a:pt x="0" y="0"/>
                </a:lnTo>
                <a:lnTo>
                  <a:pt x="3033" y="0"/>
                </a:lnTo>
                <a:lnTo>
                  <a:pt x="3033" y="1103"/>
                </a:lnTo>
                <a:moveTo>
                  <a:pt x="2480" y="551"/>
                </a:moveTo>
                <a:lnTo>
                  <a:pt x="2480" y="1654"/>
                </a:lnTo>
                <a:lnTo>
                  <a:pt x="3583" y="1654"/>
                </a:lnTo>
                <a:moveTo>
                  <a:pt x="3583" y="1654"/>
                </a:moveTo>
                <a:lnTo>
                  <a:pt x="2480" y="551"/>
                </a:lnTo>
                <a:lnTo>
                  <a:pt x="551" y="551"/>
                </a:lnTo>
                <a:lnTo>
                  <a:pt x="551" y="4136"/>
                </a:lnTo>
                <a:lnTo>
                  <a:pt x="3583" y="4136"/>
                </a:lnTo>
                <a:lnTo>
                  <a:pt x="3583" y="1654"/>
                </a:lnTo>
                <a:moveTo>
                  <a:pt x="965" y="2757"/>
                </a:moveTo>
                <a:lnTo>
                  <a:pt x="2894" y="2757"/>
                </a:lnTo>
                <a:moveTo>
                  <a:pt x="965" y="2206"/>
                </a:moveTo>
                <a:lnTo>
                  <a:pt x="2894" y="2206"/>
                </a:lnTo>
                <a:moveTo>
                  <a:pt x="965" y="1654"/>
                </a:moveTo>
                <a:lnTo>
                  <a:pt x="2068" y="1654"/>
                </a:lnTo>
                <a:moveTo>
                  <a:pt x="965" y="1103"/>
                </a:moveTo>
                <a:lnTo>
                  <a:pt x="2068" y="1103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7518DB-21CE-5CFD-01A2-D4170CADD22A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1221DE-1987-F761-1703-E6CACF16D156}"/>
              </a:ext>
            </a:extLst>
          </p:cNvPr>
          <p:cNvSpPr/>
          <p:nvPr/>
        </p:nvSpPr>
        <p:spPr bwMode="auto">
          <a:xfrm>
            <a:off x="7102330" y="1565979"/>
            <a:ext cx="4982733" cy="4555410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 descr="A screenshot of a music album&#10;&#10;AI-generated content may be incorrect.">
            <a:extLst>
              <a:ext uri="{FF2B5EF4-FFF2-40B4-BE49-F238E27FC236}">
                <a16:creationId xmlns:a16="http://schemas.microsoft.com/office/drawing/2014/main" id="{6E31EBB5-F3C3-E672-E77F-5B9AA914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300" y="2164089"/>
            <a:ext cx="4876800" cy="32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74047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1AD7F1D-EB33-3D3B-9BDD-FF08A1E9A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2848F2F-435C-E89B-09F2-F094B75A2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592B8F-42D9-FFF9-4475-F96FEE2E205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C3DDCB-B256-BCF6-7626-1B5CE42F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8 单元：创建品牌材料</a:t>
            </a:r>
          </a:p>
        </p:txBody>
      </p:sp>
      <p:sp>
        <p:nvSpPr>
          <p:cNvPr id="14" name="Rounded Rectangle 24_1">
            <a:extLst>
              <a:ext uri="{FF2B5EF4-FFF2-40B4-BE49-F238E27FC236}">
                <a16:creationId xmlns:a16="http://schemas.microsoft.com/office/drawing/2014/main" id="{3E7D482C-187F-ABB6-4039-6A03AD71A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193799"/>
            <a:ext cx="11017250" cy="5075239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5" name="Rounded Rectangle 24_1">
            <a:extLst>
              <a:ext uri="{FF2B5EF4-FFF2-40B4-BE49-F238E27FC236}">
                <a16:creationId xmlns:a16="http://schemas.microsoft.com/office/drawing/2014/main" id="{8F73A2DF-DEC5-575E-C30B-993E2F99C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44410" y="1352552"/>
            <a:ext cx="10706354" cy="1586058"/>
          </a:xfrm>
          <a:prstGeom prst="roundRect">
            <a:avLst>
              <a:gd name="adj" fmla="val 11799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normalizeH="0" noProof="0" dirty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6" name="Rounded Rectangle 3_1_1_1">
            <a:extLst>
              <a:ext uri="{FF2B5EF4-FFF2-40B4-BE49-F238E27FC236}">
                <a16:creationId xmlns:a16="http://schemas.microsoft.com/office/drawing/2014/main" id="{B9A49F5B-7B3D-FD08-6E61-33F8976EE5B4}"/>
              </a:ext>
            </a:extLst>
          </p:cNvPr>
          <p:cNvSpPr>
            <a:spLocks/>
          </p:cNvSpPr>
          <p:nvPr/>
        </p:nvSpPr>
        <p:spPr>
          <a:xfrm>
            <a:off x="881570" y="1489712"/>
            <a:ext cx="10432034" cy="1311738"/>
          </a:xfrm>
          <a:prstGeom prst="roundRect">
            <a:avLst>
              <a:gd name="adj" fmla="val 10370"/>
            </a:avLst>
          </a:prstGeom>
          <a:gradFill flip="none" rotWithShape="1">
            <a:gsLst>
              <a:gs pos="50000">
                <a:schemeClr val="accent1">
                  <a:alpha val="10000"/>
                </a:schemeClr>
              </a:gs>
              <a:gs pos="1000">
                <a:schemeClr val="accent3">
                  <a:alpha val="10000"/>
                </a:schemeClr>
              </a:gs>
              <a:gs pos="10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400"/>
              </a:spcAft>
              <a:defRPr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在本练习中，我们将专注于目的地的最后一个方面，即生成品牌材料。我们将为你的目的地构思一个引人注目的名称，并写一个简短的描述，捕捉它的精华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D1A233-466B-68EB-799B-BD17DBE77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744410" y="3075770"/>
            <a:ext cx="10706355" cy="3056108"/>
          </a:xfrm>
          <a:prstGeom prst="roundRect">
            <a:avLst>
              <a:gd name="adj" fmla="val 4312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defPPr>
              <a:defRPr lang="en-US"/>
            </a:defPPr>
            <a:lvl1pPr defTabSz="951121">
              <a:spcAft>
                <a:spcPts val="600"/>
              </a:spcAft>
              <a:buSzPct val="90000"/>
              <a:defRPr sz="1400">
                <a:solidFill>
                  <a:srgbClr val="FF5C39"/>
                </a:solidFill>
                <a:latin typeface="Segoe UI Semibold"/>
                <a:cs typeface="Segoe UI" panose="020B0502040204020203" pitchFamily="34" charset="0"/>
              </a:defRPr>
            </a:lvl1pPr>
            <a:lvl2pPr marL="457200" defTabSz="914400">
              <a:defRPr sz="1800">
                <a:solidFill>
                  <a:schemeClr val="lt1"/>
                </a:solidFill>
              </a:defRPr>
            </a:lvl2pPr>
            <a:lvl3pPr marL="914400" defTabSz="914400">
              <a:defRPr sz="1800">
                <a:solidFill>
                  <a:schemeClr val="lt1"/>
                </a:solidFill>
              </a:defRPr>
            </a:lvl3pPr>
            <a:lvl4pPr marL="1371600" defTabSz="914400">
              <a:defRPr sz="1800">
                <a:solidFill>
                  <a:schemeClr val="lt1"/>
                </a:solidFill>
              </a:defRPr>
            </a:lvl4pPr>
            <a:lvl5pPr marL="1828800" defTabSz="914400">
              <a:defRPr sz="1800">
                <a:solidFill>
                  <a:schemeClr val="lt1"/>
                </a:solidFill>
              </a:defRPr>
            </a:lvl5pPr>
            <a:lvl6pPr marL="2286000" defTabSz="914400">
              <a:defRPr sz="1800">
                <a:solidFill>
                  <a:schemeClr val="lt1"/>
                </a:solidFill>
              </a:defRPr>
            </a:lvl6pPr>
            <a:lvl7pPr marL="2743200" defTabSz="914400">
              <a:defRPr sz="1800">
                <a:solidFill>
                  <a:schemeClr val="lt1"/>
                </a:solidFill>
              </a:defRPr>
            </a:lvl7pPr>
            <a:lvl8pPr marL="3200400" defTabSz="914400">
              <a:defRPr sz="1800">
                <a:solidFill>
                  <a:schemeClr val="lt1"/>
                </a:solidFill>
              </a:defRPr>
            </a:lvl8pPr>
            <a:lvl9pPr marL="3657600" defTabSz="914400">
              <a:defRPr sz="1800">
                <a:solidFill>
                  <a:schemeClr val="lt1"/>
                </a:solidFill>
              </a:defRPr>
            </a:lvl9pPr>
          </a:lstStyle>
          <a:p>
            <a:endParaRPr lang="en-US" dirty="0"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DE621A14-4A0D-615F-4A0B-F2B5E5D1F61E}"/>
              </a:ext>
            </a:extLst>
          </p:cNvPr>
          <p:cNvSpPr>
            <a:spLocks/>
          </p:cNvSpPr>
          <p:nvPr/>
        </p:nvSpPr>
        <p:spPr bwMode="auto">
          <a:xfrm>
            <a:off x="894688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使用 Copilot 进行构思</a:t>
            </a: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2169FF6A-7A4D-92D2-0042-A982BAEB8AAB}"/>
              </a:ext>
            </a:extLst>
          </p:cNvPr>
          <p:cNvSpPr>
            <a:spLocks/>
          </p:cNvSpPr>
          <p:nvPr/>
        </p:nvSpPr>
        <p:spPr bwMode="auto">
          <a:xfrm>
            <a:off x="4428100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使用 Copilot 撰写副本</a:t>
            </a: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6BB8070-5EE2-70FB-BEBC-2EB459104886}"/>
              </a:ext>
            </a:extLst>
          </p:cNvPr>
          <p:cNvSpPr>
            <a:spLocks/>
          </p:cNvSpPr>
          <p:nvPr/>
        </p:nvSpPr>
        <p:spPr bwMode="auto">
          <a:xfrm>
            <a:off x="7961511" y="3856969"/>
            <a:ext cx="3352089" cy="2106343"/>
          </a:xfrm>
          <a:prstGeom prst="roundRect">
            <a:avLst>
              <a:gd name="adj" fmla="val 4400"/>
            </a:avLst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594360" rIns="91440" bIns="45720" rtlCol="0" anchor="t"/>
          <a:lstStyle/>
          <a:p>
            <a:pPr algn="ctr" defTabSz="951121">
              <a:spcAft>
                <a:spcPts val="600"/>
              </a:spcAft>
              <a:buSzPct val="90000"/>
            </a:pPr>
            <a:r>
              <a:rPr lang="zh-CN" sz="18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将品牌材料复制并粘贴到 PowerPoint 中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47136D4-E3DA-D0C3-3F14-381005FB5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2241762" y="3533770"/>
            <a:ext cx="640080" cy="640080"/>
            <a:chOff x="547424" y="4293480"/>
            <a:chExt cx="640026" cy="657416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4B868156-7305-4E66-B3E4-B2A3270CBEB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8BDB1CFC-1CA7-D2BA-500F-3724DB19809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93" name="Rounded Rectangle 3_1">
                  <a:extLst>
                    <a:ext uri="{FF2B5EF4-FFF2-40B4-BE49-F238E27FC236}">
                      <a16:creationId xmlns:a16="http://schemas.microsoft.com/office/drawing/2014/main" id="{5768AA91-C11E-DD87-075D-1B6AE4E2488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4" name="Rounded Rectangle 3_1">
                  <a:extLst>
                    <a:ext uri="{FF2B5EF4-FFF2-40B4-BE49-F238E27FC236}">
                      <a16:creationId xmlns:a16="http://schemas.microsoft.com/office/drawing/2014/main" id="{3E0E21E5-4A37-AD09-EF07-1A6E6B41FC7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91" name="Rounded Rectangle 3_1">
                <a:extLst>
                  <a:ext uri="{FF2B5EF4-FFF2-40B4-BE49-F238E27FC236}">
                    <a16:creationId xmlns:a16="http://schemas.microsoft.com/office/drawing/2014/main" id="{C72724B8-6459-6784-1B4A-041612462879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92" name="Rounded Rectangle 24_1">
                <a:extLst>
                  <a:ext uri="{FF2B5EF4-FFF2-40B4-BE49-F238E27FC236}">
                    <a16:creationId xmlns:a16="http://schemas.microsoft.com/office/drawing/2014/main" id="{D52E21C5-C3E5-2C57-C376-29AB3EE74D6D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E2BF46A2-D330-3FBE-BB04-2A0A8C2253DD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2000" b="1" u="none" strike="noStrike" cap="none" normalizeH="0" noProof="0" dirty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1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CE920B4-667D-2864-3874-13A108DB0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775960" y="3533770"/>
            <a:ext cx="640080" cy="640080"/>
            <a:chOff x="547424" y="4293480"/>
            <a:chExt cx="640026" cy="65741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7F6A501-DE80-ECD3-D15C-2D65A13B543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D375034-00E4-CDE3-AAA3-95F1238C4DC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1" name="Rounded Rectangle 3_1">
                  <a:extLst>
                    <a:ext uri="{FF2B5EF4-FFF2-40B4-BE49-F238E27FC236}">
                      <a16:creationId xmlns:a16="http://schemas.microsoft.com/office/drawing/2014/main" id="{C7B2135C-EF49-2118-59D0-D9598324E03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02" name="Rounded Rectangle 3_1">
                  <a:extLst>
                    <a:ext uri="{FF2B5EF4-FFF2-40B4-BE49-F238E27FC236}">
                      <a16:creationId xmlns:a16="http://schemas.microsoft.com/office/drawing/2014/main" id="{047F5772-47AA-4D9C-B540-B50A7673BE3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99" name="Rounded Rectangle 3_1">
                <a:extLst>
                  <a:ext uri="{FF2B5EF4-FFF2-40B4-BE49-F238E27FC236}">
                    <a16:creationId xmlns:a16="http://schemas.microsoft.com/office/drawing/2014/main" id="{792DB393-026C-BA2E-016F-C95AD824541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00" name="Rounded Rectangle 24_1">
                <a:extLst>
                  <a:ext uri="{FF2B5EF4-FFF2-40B4-BE49-F238E27FC236}">
                    <a16:creationId xmlns:a16="http://schemas.microsoft.com/office/drawing/2014/main" id="{4F4E6D0F-2293-A99D-DE6E-295B8BA39769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8ACAAA6-123F-9377-0425-A0D99F3C8C2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2000" b="1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2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33C30A-463A-4818-E525-C2ABB33B7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310157" y="3533770"/>
            <a:ext cx="640080" cy="640080"/>
            <a:chOff x="547424" y="4293480"/>
            <a:chExt cx="640026" cy="657416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4EE78F1-0D03-A8AF-4ECF-057C615FC0A5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33407D86-4F6B-AE1A-25EE-9E62B3D6A9C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109" name="Rounded Rectangle 3_1">
                  <a:extLst>
                    <a:ext uri="{FF2B5EF4-FFF2-40B4-BE49-F238E27FC236}">
                      <a16:creationId xmlns:a16="http://schemas.microsoft.com/office/drawing/2014/main" id="{6011B4D0-54AC-6BFD-7C78-136928D8B27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110" name="Rounded Rectangle 3_1">
                  <a:extLst>
                    <a:ext uri="{FF2B5EF4-FFF2-40B4-BE49-F238E27FC236}">
                      <a16:creationId xmlns:a16="http://schemas.microsoft.com/office/drawing/2014/main" id="{97D3EAC5-9733-E47F-B981-C2A32454D8E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2000" b="1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107" name="Rounded Rectangle 3_1">
                <a:extLst>
                  <a:ext uri="{FF2B5EF4-FFF2-40B4-BE49-F238E27FC236}">
                    <a16:creationId xmlns:a16="http://schemas.microsoft.com/office/drawing/2014/main" id="{1FDEB175-20A5-EBB7-77C3-6EA0241C064D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108" name="Rounded Rectangle 24_1">
                <a:extLst>
                  <a:ext uri="{FF2B5EF4-FFF2-40B4-BE49-F238E27FC236}">
                    <a16:creationId xmlns:a16="http://schemas.microsoft.com/office/drawing/2014/main" id="{8316887A-31F2-CEAC-5239-8FED9D080ACA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1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FA8E317-EDD1-359C-AE32-CBD58CEB7F92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2000" b="1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Microsoft YaHei UI" panose="020B0503020204020204" pitchFamily="34" charset="-122"/>
                  <a:cs typeface="+mj-cs"/>
                </a:rPr>
                <a:t>3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F6C4075-6D58-7F0F-1FA6-2904C56F1DE1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504886027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1730A-E61A-DAF5-0D2B-916AFEC4A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B88A3B-A104-7918-19EB-F0799E40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088623"/>
            <a:ext cx="4772847" cy="44319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独立完成 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78A491-1C52-A9BD-16A6-8C700B7C15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4772847" cy="307777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15 分钟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7C3F8E-8249-EA83-2739-97C2E9124208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83354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DAA0B-8A36-05F5-999E-7A1517E74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6836-1EE1-1215-226C-1FF5D8391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项目总结回顾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1AD5D4-44D1-F04A-25E9-A3CE82767A9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zh-CN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分享与学习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6AB4BB-10D9-8510-3894-D81A9DB33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8297079-8F94-0C48-EE09-A2BE21E1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CC7B656-06FA-6ACB-DFBD-D29E3E1B1FE7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1F218F5-E632-B2DA-6F4D-35F66A2408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2283"/>
            <a:ext cx="11017250" cy="46267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7" name="Rounded Rectangle 3_1">
            <a:extLst>
              <a:ext uri="{FF2B5EF4-FFF2-40B4-BE49-F238E27FC236}">
                <a16:creationId xmlns:a16="http://schemas.microsoft.com/office/drawing/2014/main" id="{B626E9EB-F40A-015F-EAB1-E75D541DC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825162"/>
            <a:ext cx="3704907" cy="4260996"/>
          </a:xfrm>
          <a:prstGeom prst="roundRect">
            <a:avLst>
              <a:gd name="adj" fmla="val 4700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 dirty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ADC08A-14C3-0F1E-49A4-B71785C85A35}"/>
              </a:ext>
            </a:extLst>
          </p:cNvPr>
          <p:cNvSpPr txBox="1">
            <a:spLocks/>
          </p:cNvSpPr>
          <p:nvPr/>
        </p:nvSpPr>
        <p:spPr>
          <a:xfrm>
            <a:off x="933768" y="2019053"/>
            <a:ext cx="3381057" cy="29238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0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展示你用 Copilot 创建的梦想目的地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0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关于如何最好地利用 Copilot 来实现你的想法，你学到了什么？</a:t>
            </a:r>
          </a:p>
          <a:p>
            <a:pPr marL="279400" indent="-279400" defTabSz="914400">
              <a:spcBef>
                <a:spcPts val="0"/>
              </a:spcBef>
              <a:spcAft>
                <a:spcPts val="1800"/>
              </a:spcAft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20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对于哪些其他项目或任务来说，Microsoft Copilot 可能是一个很好的助手？</a:t>
            </a:r>
          </a:p>
        </p:txBody>
      </p:sp>
      <p:pic>
        <p:nvPicPr>
          <p:cNvPr id="62" name="Picture 61" descr="AI generated restaurant feature, cozy nest in a tree with seating area">
            <a:extLst>
              <a:ext uri="{FF2B5EF4-FFF2-40B4-BE49-F238E27FC236}">
                <a16:creationId xmlns:a16="http://schemas.microsoft.com/office/drawing/2014/main" id="{460461E8-F9FB-F226-B16B-E85D5E10409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64" b="13964"/>
          <a:stretch/>
        </p:blipFill>
        <p:spPr>
          <a:xfrm>
            <a:off x="4654920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59" name="Picture 58" descr="AI generated cozy restaurant in a tree">
            <a:extLst>
              <a:ext uri="{FF2B5EF4-FFF2-40B4-BE49-F238E27FC236}">
                <a16:creationId xmlns:a16="http://schemas.microsoft.com/office/drawing/2014/main" id="{E7C59470-144C-8CF6-2DA0-D444FAE3B46E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9301" b="19301"/>
          <a:stretch/>
        </p:blipFill>
        <p:spPr>
          <a:xfrm>
            <a:off x="8128977" y="1825162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0" name="Picture 59" descr="AI generated entrance to the restaurant">
            <a:extLst>
              <a:ext uri="{FF2B5EF4-FFF2-40B4-BE49-F238E27FC236}">
                <a16:creationId xmlns:a16="http://schemas.microsoft.com/office/drawing/2014/main" id="{9A27873C-1580-7C9A-D385-B31B12706B47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t="17723" b="17723"/>
          <a:stretch/>
        </p:blipFill>
        <p:spPr>
          <a:xfrm>
            <a:off x="4654920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pic>
        <p:nvPicPr>
          <p:cNvPr id="61" name="Picture 60" descr="AI generated salad served at restaurant">
            <a:extLst>
              <a:ext uri="{FF2B5EF4-FFF2-40B4-BE49-F238E27FC236}">
                <a16:creationId xmlns:a16="http://schemas.microsoft.com/office/drawing/2014/main" id="{92025225-3EB3-82FB-F842-5E1E1C2F4AB0}"/>
              </a:ext>
            </a:extLst>
          </p:cNvPr>
          <p:cNvPicPr>
            <a:picLocks/>
          </p:cNvPicPr>
          <p:nvPr/>
        </p:nvPicPr>
        <p:blipFill rotWithShape="1">
          <a:blip r:embed="rId7"/>
          <a:srcRect t="18509" b="18509"/>
          <a:stretch/>
        </p:blipFill>
        <p:spPr>
          <a:xfrm>
            <a:off x="8128977" y="4047100"/>
            <a:ext cx="3291177" cy="2039058"/>
          </a:xfrm>
          <a:prstGeom prst="roundRect">
            <a:avLst>
              <a:gd name="adj" fmla="val 6300"/>
            </a:avLst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7E72BD-516A-7E90-3073-C0337D9C603C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213665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知识检查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D2E30CA-B6E4-7EA9-E0C9-C0AB7D086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F74DD36-4C19-0BDD-B14B-3755A48B4B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951B292A-C4E2-B5E0-B0FD-F0CDC3B9330C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Rounded Rectangle 3_1">
            <a:extLst>
              <a:ext uri="{FF2B5EF4-FFF2-40B4-BE49-F238E27FC236}">
                <a16:creationId xmlns:a16="http://schemas.microsoft.com/office/drawing/2014/main" id="{FEC21594-F412-691C-0D8B-16F6A0A25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1233488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 dirty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CF397CE-4693-FA03-900A-6A9DB19A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1393875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CCB197F-0DBD-FB51-7ACA-3DC5C3022B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59800" y="1522499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在要求 Copilot 为目的地提供名称建</a:t>
            </a:r>
            <a:br>
              <a:rPr kumimoji="0" lang="en-US" alt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</a:br>
            <a:r>
              <a:rPr kumimoji="0" 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议时，提供具体细节有何意义？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3763ECD7-9840-0821-4D12-037AFDAF4499}"/>
              </a:ext>
            </a:extLst>
          </p:cNvPr>
          <p:cNvSpPr txBox="1">
            <a:spLocks/>
          </p:cNvSpPr>
          <p:nvPr/>
        </p:nvSpPr>
        <p:spPr>
          <a:xfrm>
            <a:off x="5025537" y="1680364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确保名称既长且复杂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确保名称包含双关语或文化参考</a:t>
            </a:r>
          </a:p>
          <a:p>
            <a:pPr marR="0" lvl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sz="1200" b="0" i="0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rPr>
              <a:t>生成一个能够准确捕捉目的地本质和感觉的名称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B9F397-0D1F-FD99-18E0-29DEF9559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2327494"/>
            <a:ext cx="2428451" cy="442991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3D01E8B-93C8-FF06-BCB9-F1B1DAFE73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2726035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3_1">
            <a:extLst>
              <a:ext uri="{FF2B5EF4-FFF2-40B4-BE49-F238E27FC236}">
                <a16:creationId xmlns:a16="http://schemas.microsoft.com/office/drawing/2014/main" id="{58C9BA2C-AB15-C55C-BE38-CC75B7D3D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3136332"/>
            <a:ext cx="11017250" cy="1463089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 dirty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01BB2AA1-1FB6-8A5C-8796-B6E94BC96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3296719"/>
            <a:ext cx="10736036" cy="1171773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8B271D3-15AD-4CFA-A8F8-52FB4F22A4A1}"/>
              </a:ext>
            </a:extLst>
          </p:cNvPr>
          <p:cNvSpPr txBox="1">
            <a:spLocks/>
          </p:cNvSpPr>
          <p:nvPr/>
        </p:nvSpPr>
        <p:spPr>
          <a:xfrm>
            <a:off x="859800" y="3427649"/>
            <a:ext cx="4025129" cy="909913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使用 Copilot 的多模态功能的主要好处</a:t>
            </a:r>
            <a:br>
              <a:rPr kumimoji="0" lang="en-US" alt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</a:br>
            <a:r>
              <a:rPr kumimoji="0" lang="zh-CN" sz="1400" b="1" u="none" strike="noStrike" cap="none" normalizeH="0" noProof="0" dirty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是什么？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5B02665-1BB4-FDCE-A7B7-37F4BB4F92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5023343" y="3503014"/>
            <a:ext cx="6384366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它允许 Copilot 理解在聊天中共享的图像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它允许 Copilot 根据聊天历史记录搜索与网页相关的内容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它允许 Copilot 在浏览器内执行操作和任务，而无需离开浏览器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FBB5DD0-B279-38D3-3FD1-0A4540EEA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4068363"/>
            <a:ext cx="2428451" cy="442991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64B32D4-6CB6-5AC0-4959-627499FA8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4468492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3_1">
            <a:extLst>
              <a:ext uri="{FF2B5EF4-FFF2-40B4-BE49-F238E27FC236}">
                <a16:creationId xmlns:a16="http://schemas.microsoft.com/office/drawing/2014/main" id="{564F7B49-6396-0C75-77AA-49522F9B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88263" y="4878790"/>
            <a:ext cx="11017250" cy="1623476"/>
          </a:xfrm>
          <a:prstGeom prst="roundRect">
            <a:avLst>
              <a:gd name="adj" fmla="val 1787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/>
              <a:defRPr/>
            </a:pPr>
            <a:endParaRPr kumimoji="0" lang="en-IN" sz="1400" b="0" i="0" u="none" strike="noStrike" kern="1200" cap="none" spc="0" normalizeH="0" noProof="0" dirty="0">
              <a:ln>
                <a:noFill/>
              </a:ln>
              <a:solidFill>
                <a:srgbClr val="FF5C39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B03D67B-39E5-18EA-7927-E86E1904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28870" y="5039177"/>
            <a:ext cx="10736036" cy="1332160"/>
          </a:xfrm>
          <a:prstGeom prst="roundRect">
            <a:avLst>
              <a:gd name="adj" fmla="val 14834"/>
            </a:avLst>
          </a:prstGeom>
          <a:solidFill>
            <a:srgbClr val="F4F3F5"/>
          </a:solidFill>
          <a:ln>
            <a:gradFill>
              <a:gsLst>
                <a:gs pos="0">
                  <a:srgbClr val="F4F3F5"/>
                </a:gs>
                <a:gs pos="55000">
                  <a:schemeClr val="bg1"/>
                </a:gs>
                <a:gs pos="100000">
                  <a:srgbClr val="F4F3F5"/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innerShdw blurRad="152400" dist="114300" dir="13500000">
              <a:schemeClr val="bg1">
                <a:lumMod val="50000"/>
                <a:alpha val="10000"/>
              </a:scheme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E493840-9839-E7E0-31EB-4310B6968EB6}"/>
              </a:ext>
            </a:extLst>
          </p:cNvPr>
          <p:cNvSpPr txBox="1">
            <a:spLocks/>
          </p:cNvSpPr>
          <p:nvPr/>
        </p:nvSpPr>
        <p:spPr>
          <a:xfrm>
            <a:off x="859800" y="5167801"/>
            <a:ext cx="4025129" cy="1074911"/>
          </a:xfrm>
          <a:prstGeom prst="roundRect">
            <a:avLst>
              <a:gd name="adj" fmla="val 9946"/>
            </a:avLst>
          </a:prstGeom>
          <a:solidFill>
            <a:schemeClr val="accent2">
              <a:lumMod val="20000"/>
              <a:lumOff val="80000"/>
              <a:alpha val="50000"/>
            </a:schemeClr>
          </a:solidFill>
        </p:spPr>
        <p:txBody>
          <a:bodyPr wrap="square" lIns="704088" tIns="45720" rIns="91440" bIns="45720" anchor="ctr">
            <a:noAutofit/>
          </a:bodyPr>
          <a:lstStyle/>
          <a:p>
            <a:pPr marL="0" marR="0" lvl="0" indent="0" algn="l" defTabSz="95112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Tx/>
              <a:buNone/>
              <a:tabLst>
                <a:tab pos="2800350" algn="l"/>
              </a:tabLst>
              <a:defRPr/>
            </a:pPr>
            <a:r>
              <a:rPr kumimoji="0" lang="zh-CN" sz="1400" b="1" u="none" strike="noStrike" cap="none" normalizeH="0" noProof="0">
                <a:ln>
                  <a:noFill/>
                </a:ln>
                <a:effectLst/>
                <a:uLnTx/>
                <a:uFillTx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如何使用 Copilot 精简图像输出？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ADA5335-C7D0-9815-3C53-49C37A48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/>
          <a:stretch/>
        </p:blipFill>
        <p:spPr>
          <a:xfrm>
            <a:off x="9036454" y="5972796"/>
            <a:ext cx="2428451" cy="442991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8F85068-24ED-E570-C0D7-51719E2AB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745357" y="6371337"/>
            <a:ext cx="6325618" cy="0"/>
          </a:xfrm>
          <a:prstGeom prst="line">
            <a:avLst/>
          </a:prstGeom>
          <a:ln w="15875">
            <a:solidFill>
              <a:schemeClr val="bg1"/>
            </a:solidFill>
            <a:headEnd type="none" w="lg" len="med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61DDB122-A2F4-F9A1-02F0-75E32EC93C1E}"/>
              </a:ext>
            </a:extLst>
          </p:cNvPr>
          <p:cNvSpPr txBox="1">
            <a:spLocks/>
          </p:cNvSpPr>
          <p:nvPr/>
        </p:nvSpPr>
        <p:spPr>
          <a:xfrm>
            <a:off x="5025537" y="5325666"/>
            <a:ext cx="6217170" cy="75918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lang="en-US" sz="2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请求 Copilot 创建没有任何上下文的图像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在提示中使用描述性修饰语，并详细构思图像提示</a:t>
            </a:r>
          </a:p>
          <a:p>
            <a:pPr marL="228600" marR="0" lvl="1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Pct val="100000"/>
              <a:buFont typeface="Wingdings" panose="05000000000000000000" pitchFamily="2" charset="2"/>
              <a:buChar char="q"/>
              <a:tabLst/>
              <a:defRPr/>
            </a:pPr>
            <a:r>
              <a:rPr lang="zh-CN" sz="1200" dirty="0">
                <a:latin typeface="Segoe UI" panose="020B0502040204020203" pitchFamily="34" charset="0"/>
                <a:ea typeface="Microsoft YaHei UI" panose="020B0503020204020204" pitchFamily="34" charset="-122"/>
              </a:rPr>
              <a:t>请求 Copilot 生成一张随机图像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AB56892-C000-8028-AB94-EE59B341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1809492"/>
            <a:ext cx="504382" cy="500924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EF200476-E88A-6497-A881-EE1C38C24D54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1E1FCA17-F4BA-43BB-08EE-C542392BDCE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7E52704-F4E3-C07B-BCE6-C43BD066F1F0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FBC54FB6-31A4-5A2B-1283-C81A38DC589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52FE8936-63C9-C08A-6050-620EC74FB4B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346C1EF7-AD61-0B9E-A28F-661017C521F4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54874CD-6A1E-1CEC-AA57-0D701909D8C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sz="2000" i="0" u="none" strike="noStrike" cap="none" normalizeH="0" noProof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j-cs"/>
                </a:rPr>
                <a:t>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F97260F9-6DE8-4E8A-1C70-E8B1E23C0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3632143"/>
            <a:ext cx="504382" cy="500924"/>
            <a:chOff x="547424" y="4293480"/>
            <a:chExt cx="640026" cy="657416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70808FA-EAAE-22F0-1A06-48B0D6C0FA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3F6D596-0233-0393-C48C-7C06406DD939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9" name="Rounded Rectangle 3_1">
                  <a:extLst>
                    <a:ext uri="{FF2B5EF4-FFF2-40B4-BE49-F238E27FC236}">
                      <a16:creationId xmlns:a16="http://schemas.microsoft.com/office/drawing/2014/main" id="{28F6C224-BA72-F16B-1616-9AC23654C20D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Rounded Rectangle 3_1">
                  <a:extLst>
                    <a:ext uri="{FF2B5EF4-FFF2-40B4-BE49-F238E27FC236}">
                      <a16:creationId xmlns:a16="http://schemas.microsoft.com/office/drawing/2014/main" id="{98ABF773-5FE4-D59F-C6D1-61626AA593AA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77" name="Rounded Rectangle 3_1">
                <a:extLst>
                  <a:ext uri="{FF2B5EF4-FFF2-40B4-BE49-F238E27FC236}">
                    <a16:creationId xmlns:a16="http://schemas.microsoft.com/office/drawing/2014/main" id="{324711B3-4CB2-C3DE-28C4-4352F194801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78" name="Rounded Rectangle 24_1">
                <a:extLst>
                  <a:ext uri="{FF2B5EF4-FFF2-40B4-BE49-F238E27FC236}">
                    <a16:creationId xmlns:a16="http://schemas.microsoft.com/office/drawing/2014/main" id="{7224BFF0-BC4E-A0AD-0276-1F5F315924E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1B36AA4-A2C0-7B45-0C2F-E9ED65599FCA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2000">
                  <a:solidFill>
                    <a:srgbClr val="C73ECC"/>
                  </a:solidFill>
                  <a:latin typeface="Segoe UI" panose="020B0502040204020203" pitchFamily="34" charset="0"/>
                  <a:ea typeface="Microsoft YaHei UI" panose="020B0503020204020204" pitchFamily="34" charset="-122"/>
                  <a:cs typeface="+mj-cs"/>
                </a:rPr>
                <a:t>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A52F33D0-EC66-8107-A09B-9F738B59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68818" y="5454794"/>
            <a:ext cx="504382" cy="500924"/>
            <a:chOff x="547424" y="4293480"/>
            <a:chExt cx="640026" cy="6574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ACD7204-BCAF-D770-AC99-80EE7D214AA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9A3C748A-3124-0F44-78E7-D6B60858332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7" name="Rounded Rectangle 3_1">
                  <a:extLst>
                    <a:ext uri="{FF2B5EF4-FFF2-40B4-BE49-F238E27FC236}">
                      <a16:creationId xmlns:a16="http://schemas.microsoft.com/office/drawing/2014/main" id="{E8214AC8-C1AF-E46C-AFA2-7F0E0A53649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8" name="Rounded Rectangle 3_1">
                  <a:extLst>
                    <a:ext uri="{FF2B5EF4-FFF2-40B4-BE49-F238E27FC236}">
                      <a16:creationId xmlns:a16="http://schemas.microsoft.com/office/drawing/2014/main" id="{BAD822C0-A27F-5E02-A2AC-D2F5B057E33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85" name="Rounded Rectangle 3_1">
                <a:extLst>
                  <a:ext uri="{FF2B5EF4-FFF2-40B4-BE49-F238E27FC236}">
                    <a16:creationId xmlns:a16="http://schemas.microsoft.com/office/drawing/2014/main" id="{B5B05902-B0A6-9253-3CC2-92C5F63026EE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86" name="Rounded Rectangle 24_1">
                <a:extLst>
                  <a:ext uri="{FF2B5EF4-FFF2-40B4-BE49-F238E27FC236}">
                    <a16:creationId xmlns:a16="http://schemas.microsoft.com/office/drawing/2014/main" id="{EA4358F6-6BCA-7108-BF10-418CD0E47C6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071FFD5-D69F-FB44-0D94-33FA73483EF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sz="2000">
                  <a:solidFill>
                    <a:srgbClr val="C73ECC"/>
                  </a:solidFill>
                  <a:latin typeface="Segoe UI" panose="020B0502040204020203" pitchFamily="34" charset="0"/>
                  <a:ea typeface="Microsoft YaHei UI" panose="020B0503020204020204" pitchFamily="34" charset="-122"/>
                  <a:cs typeface="+mj-cs"/>
                </a:rPr>
                <a:t>3</a:t>
              </a:r>
            </a:p>
          </p:txBody>
        </p:sp>
      </p:grpSp>
      <p:grpSp>
        <p:nvGrpSpPr>
          <p:cNvPr id="100" name="Graphic 98">
            <a:extLst>
              <a:ext uri="{FF2B5EF4-FFF2-40B4-BE49-F238E27FC236}">
                <a16:creationId xmlns:a16="http://schemas.microsoft.com/office/drawing/2014/main" id="{BF6CB0B8-1828-183E-8C38-E19DE1D05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2195491"/>
            <a:ext cx="217234" cy="157702"/>
            <a:chOff x="-5493484" y="3293434"/>
            <a:chExt cx="4667181" cy="3388166"/>
          </a:xfrm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4FC5E063-3EBE-4E1B-DFB9-203154CB9E5D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C69CB1C-20F0-0C98-CBBD-F668245B5F27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04" name="Graphic 98">
            <a:extLst>
              <a:ext uri="{FF2B5EF4-FFF2-40B4-BE49-F238E27FC236}">
                <a16:creationId xmlns:a16="http://schemas.microsoft.com/office/drawing/2014/main" id="{6CE8A65D-2507-7CFA-C541-E7F2A356A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3453238"/>
            <a:ext cx="217234" cy="157702"/>
            <a:chOff x="-5493484" y="3293434"/>
            <a:chExt cx="4667181" cy="3388166"/>
          </a:xfrm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C8A5C8C6-78E6-D6AC-8D01-19CEBAFC8DB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58C6582-A838-446C-8E7B-A6BC508CBA1F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107" name="Graphic 98">
            <a:extLst>
              <a:ext uri="{FF2B5EF4-FFF2-40B4-BE49-F238E27FC236}">
                <a16:creationId xmlns:a16="http://schemas.microsoft.com/office/drawing/2014/main" id="{04D76AA2-9955-CC66-851A-5282E9210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97704" y="5556229"/>
            <a:ext cx="217234" cy="157702"/>
            <a:chOff x="-5493484" y="3293434"/>
            <a:chExt cx="4667181" cy="3388166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475E58A9-D9ED-BDB2-D50E-C50D2669E9D6}"/>
                </a:ext>
              </a:extLst>
            </p:cNvPr>
            <p:cNvSpPr/>
            <p:nvPr/>
          </p:nvSpPr>
          <p:spPr>
            <a:xfrm>
              <a:off x="-5493484" y="3293520"/>
              <a:ext cx="4667107" cy="3388080"/>
            </a:xfrm>
            <a:custGeom>
              <a:avLst/>
              <a:gdLst>
                <a:gd name="connsiteX0" fmla="*/ 926430 w 4667107"/>
                <a:gd name="connsiteY0" fmla="*/ 1182424 h 3388080"/>
                <a:gd name="connsiteX1" fmla="*/ 542544 w 4667107"/>
                <a:gd name="connsiteY1" fmla="*/ 1023223 h 3388080"/>
                <a:gd name="connsiteX2" fmla="*/ 159020 w 4667107"/>
                <a:gd name="connsiteY2" fmla="*/ 1182424 h 3388080"/>
                <a:gd name="connsiteX3" fmla="*/ 159020 w 4667107"/>
                <a:gd name="connsiteY3" fmla="*/ 1949844 h 3388080"/>
                <a:gd name="connsiteX4" fmla="*/ 1438056 w 4667107"/>
                <a:gd name="connsiteY4" fmla="*/ 3229242 h 3388080"/>
                <a:gd name="connsiteX5" fmla="*/ 1821942 w 4667107"/>
                <a:gd name="connsiteY5" fmla="*/ 3388081 h 3388080"/>
                <a:gd name="connsiteX6" fmla="*/ 2205466 w 4667107"/>
                <a:gd name="connsiteY6" fmla="*/ 3229242 h 3388080"/>
                <a:gd name="connsiteX7" fmla="*/ 4508087 w 4667107"/>
                <a:gd name="connsiteY7" fmla="*/ 926621 h 3388080"/>
                <a:gd name="connsiteX8" fmla="*/ 4508087 w 4667107"/>
                <a:gd name="connsiteY8" fmla="*/ 158839 h 3388080"/>
                <a:gd name="connsiteX9" fmla="*/ 4124563 w 4667107"/>
                <a:gd name="connsiteY9" fmla="*/ 0 h 3388080"/>
                <a:gd name="connsiteX10" fmla="*/ 3740677 w 4667107"/>
                <a:gd name="connsiteY10" fmla="*/ 158839 h 3388080"/>
                <a:gd name="connsiteX11" fmla="*/ 1949663 w 4667107"/>
                <a:gd name="connsiteY11" fmla="*/ 1949844 h 3388080"/>
                <a:gd name="connsiteX12" fmla="*/ 1821942 w 4667107"/>
                <a:gd name="connsiteY12" fmla="*/ 2002670 h 3388080"/>
                <a:gd name="connsiteX13" fmla="*/ 1693859 w 4667107"/>
                <a:gd name="connsiteY13" fmla="*/ 1949844 h 3388080"/>
                <a:gd name="connsiteX14" fmla="*/ 926430 w 4667107"/>
                <a:gd name="connsiteY14" fmla="*/ 1182424 h 3388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667107" h="3388080">
                  <a:moveTo>
                    <a:pt x="926430" y="1182424"/>
                  </a:moveTo>
                  <a:cubicBezTo>
                    <a:pt x="824760" y="1080392"/>
                    <a:pt x="686543" y="1023223"/>
                    <a:pt x="542544" y="1023223"/>
                  </a:cubicBezTo>
                  <a:cubicBezTo>
                    <a:pt x="398536" y="1023223"/>
                    <a:pt x="260690" y="1080392"/>
                    <a:pt x="159020" y="1182424"/>
                  </a:cubicBezTo>
                  <a:cubicBezTo>
                    <a:pt x="-53007" y="1394451"/>
                    <a:pt x="-53007" y="1737817"/>
                    <a:pt x="159020" y="1949844"/>
                  </a:cubicBezTo>
                  <a:cubicBezTo>
                    <a:pt x="524456" y="2315642"/>
                    <a:pt x="1072248" y="2863434"/>
                    <a:pt x="1438056" y="3229242"/>
                  </a:cubicBezTo>
                  <a:cubicBezTo>
                    <a:pt x="1539726" y="3330912"/>
                    <a:pt x="1677943" y="3388081"/>
                    <a:pt x="1821942" y="3388081"/>
                  </a:cubicBezTo>
                  <a:cubicBezTo>
                    <a:pt x="1965951" y="3388081"/>
                    <a:pt x="2103796" y="3330912"/>
                    <a:pt x="2205466" y="3229242"/>
                  </a:cubicBezTo>
                  <a:cubicBezTo>
                    <a:pt x="2795597" y="2639111"/>
                    <a:pt x="3918318" y="1516390"/>
                    <a:pt x="4508087" y="926621"/>
                  </a:cubicBezTo>
                  <a:cubicBezTo>
                    <a:pt x="4720114" y="714594"/>
                    <a:pt x="4720114" y="370865"/>
                    <a:pt x="4508087" y="158839"/>
                  </a:cubicBezTo>
                  <a:cubicBezTo>
                    <a:pt x="4406418" y="57169"/>
                    <a:pt x="4268200" y="0"/>
                    <a:pt x="4124563" y="0"/>
                  </a:cubicBezTo>
                  <a:cubicBezTo>
                    <a:pt x="3980555" y="0"/>
                    <a:pt x="3842347" y="57169"/>
                    <a:pt x="3740677" y="158839"/>
                  </a:cubicBezTo>
                  <a:cubicBezTo>
                    <a:pt x="3212049" y="687457"/>
                    <a:pt x="2287238" y="1612268"/>
                    <a:pt x="1949663" y="1949844"/>
                  </a:cubicBezTo>
                  <a:cubicBezTo>
                    <a:pt x="1915649" y="1983858"/>
                    <a:pt x="1869700" y="2002670"/>
                    <a:pt x="1821942" y="2002670"/>
                  </a:cubicBezTo>
                  <a:cubicBezTo>
                    <a:pt x="1773822" y="2002670"/>
                    <a:pt x="1727873" y="1983858"/>
                    <a:pt x="1693859" y="1949844"/>
                  </a:cubicBezTo>
                  <a:cubicBezTo>
                    <a:pt x="1516199" y="1772193"/>
                    <a:pt x="1187310" y="1443304"/>
                    <a:pt x="926430" y="1182424"/>
                  </a:cubicBezTo>
                  <a:close/>
                </a:path>
              </a:pathLst>
            </a:custGeom>
            <a:solidFill>
              <a:srgbClr val="66BB6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94A26EB9-F6D7-051D-EEC5-D1AF613D7C49}"/>
                </a:ext>
              </a:extLst>
            </p:cNvPr>
            <p:cNvSpPr/>
            <p:nvPr/>
          </p:nvSpPr>
          <p:spPr>
            <a:xfrm>
              <a:off x="-3776422" y="3293434"/>
              <a:ext cx="2950119" cy="3388137"/>
            </a:xfrm>
            <a:custGeom>
              <a:avLst/>
              <a:gdLst>
                <a:gd name="connsiteX0" fmla="*/ 2302555 w 2950119"/>
                <a:gd name="connsiteY0" fmla="*/ 10211 h 3388137"/>
                <a:gd name="connsiteX1" fmla="*/ 2581589 w 2950119"/>
                <a:gd name="connsiteY1" fmla="*/ 159001 h 3388137"/>
                <a:gd name="connsiteX2" fmla="*/ 2581656 w 2950119"/>
                <a:gd name="connsiteY2" fmla="*/ 159068 h 3388137"/>
                <a:gd name="connsiteX3" fmla="*/ 2581609 w 2950119"/>
                <a:gd name="connsiteY3" fmla="*/ 926564 h 3388137"/>
                <a:gd name="connsiteX4" fmla="*/ 278987 w 2950119"/>
                <a:gd name="connsiteY4" fmla="*/ 3229175 h 3388137"/>
                <a:gd name="connsiteX5" fmla="*/ 0 w 2950119"/>
                <a:gd name="connsiteY5" fmla="*/ 3377927 h 3388137"/>
                <a:gd name="connsiteX6" fmla="*/ 104765 w 2950119"/>
                <a:gd name="connsiteY6" fmla="*/ 3388138 h 3388137"/>
                <a:gd name="connsiteX7" fmla="*/ 488537 w 2950119"/>
                <a:gd name="connsiteY7" fmla="*/ 3229175 h 3388137"/>
                <a:gd name="connsiteX8" fmla="*/ 2791159 w 2950119"/>
                <a:gd name="connsiteY8" fmla="*/ 926564 h 3388137"/>
                <a:gd name="connsiteX9" fmla="*/ 2791206 w 2950119"/>
                <a:gd name="connsiteY9" fmla="*/ 159068 h 3388137"/>
                <a:gd name="connsiteX10" fmla="*/ 2791139 w 2950119"/>
                <a:gd name="connsiteY10" fmla="*/ 159001 h 3388137"/>
                <a:gd name="connsiteX11" fmla="*/ 2407358 w 2950119"/>
                <a:gd name="connsiteY11" fmla="*/ 0 h 3388137"/>
                <a:gd name="connsiteX12" fmla="*/ 2302555 w 2950119"/>
                <a:gd name="connsiteY12" fmla="*/ 10211 h 338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50119" h="3388137">
                  <a:moveTo>
                    <a:pt x="2302555" y="10211"/>
                  </a:moveTo>
                  <a:cubicBezTo>
                    <a:pt x="2407510" y="30861"/>
                    <a:pt x="2504856" y="82258"/>
                    <a:pt x="2581589" y="159001"/>
                  </a:cubicBezTo>
                  <a:cubicBezTo>
                    <a:pt x="2581609" y="159020"/>
                    <a:pt x="2581627" y="159049"/>
                    <a:pt x="2581656" y="159068"/>
                  </a:cubicBezTo>
                  <a:cubicBezTo>
                    <a:pt x="2793559" y="371027"/>
                    <a:pt x="2793540" y="714632"/>
                    <a:pt x="2581609" y="926564"/>
                  </a:cubicBezTo>
                  <a:cubicBezTo>
                    <a:pt x="1991773" y="1516399"/>
                    <a:pt x="868851" y="2639321"/>
                    <a:pt x="278987" y="3229175"/>
                  </a:cubicBezTo>
                  <a:cubicBezTo>
                    <a:pt x="202263" y="3305899"/>
                    <a:pt x="104937" y="3357286"/>
                    <a:pt x="0" y="3377927"/>
                  </a:cubicBezTo>
                  <a:cubicBezTo>
                    <a:pt x="34271" y="3384671"/>
                    <a:pt x="69342" y="3388138"/>
                    <a:pt x="104765" y="3388138"/>
                  </a:cubicBezTo>
                  <a:cubicBezTo>
                    <a:pt x="248707" y="3388138"/>
                    <a:pt x="386753" y="3330959"/>
                    <a:pt x="488537" y="3229175"/>
                  </a:cubicBezTo>
                  <a:cubicBezTo>
                    <a:pt x="1078401" y="2639321"/>
                    <a:pt x="2201323" y="1516399"/>
                    <a:pt x="2791159" y="926564"/>
                  </a:cubicBezTo>
                  <a:cubicBezTo>
                    <a:pt x="3003090" y="714632"/>
                    <a:pt x="3003109" y="371027"/>
                    <a:pt x="2791206" y="159068"/>
                  </a:cubicBezTo>
                  <a:cubicBezTo>
                    <a:pt x="2791177" y="159049"/>
                    <a:pt x="2791159" y="159020"/>
                    <a:pt x="2791139" y="159001"/>
                  </a:cubicBezTo>
                  <a:cubicBezTo>
                    <a:pt x="2689355" y="57198"/>
                    <a:pt x="2551310" y="10"/>
                    <a:pt x="2407358" y="0"/>
                  </a:cubicBezTo>
                  <a:cubicBezTo>
                    <a:pt x="2371916" y="0"/>
                    <a:pt x="2336835" y="3458"/>
                    <a:pt x="2302555" y="10211"/>
                  </a:cubicBezTo>
                  <a:close/>
                </a:path>
              </a:pathLst>
            </a:custGeom>
            <a:solidFill>
              <a:srgbClr val="4CAF5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latin typeface="Segoe UI" panose="020B0502040204020203" pitchFamily="34" charset="0"/>
                <a:ea typeface="Microsoft YaHei UI" panose="020B0503020204020204" pitchFamily="34" charset="-122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CE825FB-F6A4-FD45-0074-5FBB8EC9E13B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426488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460F3-7867-3F82-98DB-DFEB50865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83326"/>
            <a:ext cx="1101725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什么是生成式 AI？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DCD422-E42B-8D40-21E6-04120BA6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2524124"/>
            <a:ext cx="11034991" cy="3768201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284DA-7148-E116-E5F9-87E6E2B2FCE4}"/>
              </a:ext>
            </a:extLst>
          </p:cNvPr>
          <p:cNvSpPr txBox="1">
            <a:spLocks/>
          </p:cNvSpPr>
          <p:nvPr/>
        </p:nvSpPr>
        <p:spPr>
          <a:xfrm>
            <a:off x="588963" y="1213683"/>
            <a:ext cx="1101725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zh-CN" sz="18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生成式 AI 是人工智能的一个分支，专注于创作新内容。与基于数据进行分类或预测的传统 AI 不同，生成式 AI 可以生成原始输出，例如图像、文本、音乐等内容。这就像是与一个数字艺术家或作家合作，通过学习示例然后创造出新的作品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670257B-3036-BCD5-A3EF-59602B47D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8" name="Arrow: U-Turn 17">
              <a:extLst>
                <a:ext uri="{FF2B5EF4-FFF2-40B4-BE49-F238E27FC236}">
                  <a16:creationId xmlns:a16="http://schemas.microsoft.com/office/drawing/2014/main" id="{1C229915-DCCC-ECAA-C8FC-A6578F0BD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A7C474-1EE9-0CCD-4A76-D5EB09A78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2" name="Rounded Rectangle 3_1">
            <a:extLst>
              <a:ext uri="{FF2B5EF4-FFF2-40B4-BE49-F238E27FC236}">
                <a16:creationId xmlns:a16="http://schemas.microsoft.com/office/drawing/2014/main" id="{5C58860E-C4D9-84D2-D808-31B5FDB2C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BA85D0D-B74E-D61D-5018-A89DA9A2D5E8}"/>
              </a:ext>
            </a:extLst>
          </p:cNvPr>
          <p:cNvSpPr>
            <a:spLocks/>
          </p:cNvSpPr>
          <p:nvPr/>
        </p:nvSpPr>
        <p:spPr bwMode="auto">
          <a:xfrm>
            <a:off x="902125" y="2861971"/>
            <a:ext cx="4912221" cy="39528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sz="1600" b="1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示例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1E4355-461B-30A4-7D49-8DE3F6861451}"/>
              </a:ext>
            </a:extLst>
          </p:cNvPr>
          <p:cNvSpPr txBox="1">
            <a:spLocks/>
          </p:cNvSpPr>
          <p:nvPr/>
        </p:nvSpPr>
        <p:spPr>
          <a:xfrm>
            <a:off x="977751" y="3411897"/>
            <a:ext cx="4861275" cy="18928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艺术与设计：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AI 可以创作独特的艺术作品、设计徽标，</a:t>
            </a:r>
            <a:br>
              <a:rPr lang="en-US" alt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</a:b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甚至生成时尚设计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音乐：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AI 可以作曲或帮助音乐家创作新的歌曲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写作：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AI 通过生成创意和内容，可以写故事、诗歌，甚至帮助完成作业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游戏：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AI 可以设计游戏关卡、角色，甚至构建整个游戏</a:t>
            </a:r>
            <a:br>
              <a:rPr lang="en-US" alt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</a:b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世界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C9C51F-1141-33E6-9621-C087E9365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393181" y="2805827"/>
            <a:ext cx="511080" cy="507576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2E8560E-2EF5-AFB8-ABC4-4A24C63D5EB8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4D303278-F062-6DD0-7CE7-5174C4614080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98AE80ED-4929-22DC-68C3-456E7C84B25F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E6E2FC8A-4A4D-3BDB-6626-82FDBB657E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93CF0050-8668-031D-8D69-9320ED0CE0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85A47B7B-119C-05F7-2B03-1C33D4524E1C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93B98B9-20DF-0290-D67B-F654AC4B78EF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83" name="CompanyDirectory_EF0D">
            <a:extLst>
              <a:ext uri="{FF2B5EF4-FFF2-40B4-BE49-F238E27FC236}">
                <a16:creationId xmlns:a16="http://schemas.microsoft.com/office/drawing/2014/main" id="{C03FE11F-A1E7-B620-1A46-0941FE79C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550617" y="2950599"/>
            <a:ext cx="196208" cy="218032"/>
          </a:xfrm>
          <a:custGeom>
            <a:avLst/>
            <a:gdLst>
              <a:gd name="T0" fmla="*/ 374 w 3371"/>
              <a:gd name="T1" fmla="*/ 3746 h 3746"/>
              <a:gd name="T2" fmla="*/ 374 w 3371"/>
              <a:gd name="T3" fmla="*/ 0 h 3746"/>
              <a:gd name="T4" fmla="*/ 3371 w 3371"/>
              <a:gd name="T5" fmla="*/ 0 h 3746"/>
              <a:gd name="T6" fmla="*/ 3371 w 3371"/>
              <a:gd name="T7" fmla="*/ 3746 h 3746"/>
              <a:gd name="T8" fmla="*/ 374 w 3371"/>
              <a:gd name="T9" fmla="*/ 3746 h 3746"/>
              <a:gd name="T10" fmla="*/ 0 w 3371"/>
              <a:gd name="T11" fmla="*/ 501 h 3746"/>
              <a:gd name="T12" fmla="*/ 367 w 3371"/>
              <a:gd name="T13" fmla="*/ 501 h 3746"/>
              <a:gd name="T14" fmla="*/ 0 w 3371"/>
              <a:gd name="T15" fmla="*/ 1251 h 3746"/>
              <a:gd name="T16" fmla="*/ 367 w 3371"/>
              <a:gd name="T17" fmla="*/ 1251 h 3746"/>
              <a:gd name="T18" fmla="*/ 0 w 3371"/>
              <a:gd name="T19" fmla="*/ 2500 h 3746"/>
              <a:gd name="T20" fmla="*/ 367 w 3371"/>
              <a:gd name="T21" fmla="*/ 2500 h 3746"/>
              <a:gd name="T22" fmla="*/ 0 w 3371"/>
              <a:gd name="T23" fmla="*/ 3250 h 3746"/>
              <a:gd name="T24" fmla="*/ 367 w 3371"/>
              <a:gd name="T25" fmla="*/ 3250 h 3746"/>
              <a:gd name="T26" fmla="*/ 1748 w 3371"/>
              <a:gd name="T27" fmla="*/ 749 h 3746"/>
              <a:gd name="T28" fmla="*/ 2997 w 3371"/>
              <a:gd name="T29" fmla="*/ 749 h 3746"/>
              <a:gd name="T30" fmla="*/ 1748 w 3371"/>
              <a:gd name="T31" fmla="*/ 1249 h 3746"/>
              <a:gd name="T32" fmla="*/ 2997 w 3371"/>
              <a:gd name="T33" fmla="*/ 1249 h 3746"/>
              <a:gd name="T34" fmla="*/ 1748 w 3371"/>
              <a:gd name="T35" fmla="*/ 2497 h 3746"/>
              <a:gd name="T36" fmla="*/ 2997 w 3371"/>
              <a:gd name="T37" fmla="*/ 2497 h 3746"/>
              <a:gd name="T38" fmla="*/ 1748 w 3371"/>
              <a:gd name="T39" fmla="*/ 2997 h 3746"/>
              <a:gd name="T40" fmla="*/ 2997 w 3371"/>
              <a:gd name="T41" fmla="*/ 2997 h 3746"/>
              <a:gd name="T42" fmla="*/ 1122 w 3371"/>
              <a:gd name="T43" fmla="*/ 753 h 3746"/>
              <a:gd name="T44" fmla="*/ 874 w 3371"/>
              <a:gd name="T45" fmla="*/ 1001 h 3746"/>
              <a:gd name="T46" fmla="*/ 1122 w 3371"/>
              <a:gd name="T47" fmla="*/ 1249 h 3746"/>
              <a:gd name="T48" fmla="*/ 1369 w 3371"/>
              <a:gd name="T49" fmla="*/ 1001 h 3746"/>
              <a:gd name="T50" fmla="*/ 1122 w 3371"/>
              <a:gd name="T51" fmla="*/ 753 h 3746"/>
              <a:gd name="T52" fmla="*/ 1122 w 3371"/>
              <a:gd name="T53" fmla="*/ 2499 h 3746"/>
              <a:gd name="T54" fmla="*/ 874 w 3371"/>
              <a:gd name="T55" fmla="*/ 2747 h 3746"/>
              <a:gd name="T56" fmla="*/ 1122 w 3371"/>
              <a:gd name="T57" fmla="*/ 2995 h 3746"/>
              <a:gd name="T58" fmla="*/ 1369 w 3371"/>
              <a:gd name="T59" fmla="*/ 2747 h 3746"/>
              <a:gd name="T60" fmla="*/ 1122 w 3371"/>
              <a:gd name="T61" fmla="*/ 2499 h 37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371" h="3746">
                <a:moveTo>
                  <a:pt x="374" y="3746"/>
                </a:moveTo>
                <a:cubicBezTo>
                  <a:pt x="374" y="0"/>
                  <a:pt x="374" y="0"/>
                  <a:pt x="374" y="0"/>
                </a:cubicBezTo>
                <a:cubicBezTo>
                  <a:pt x="3371" y="0"/>
                  <a:pt x="3371" y="0"/>
                  <a:pt x="3371" y="0"/>
                </a:cubicBezTo>
                <a:cubicBezTo>
                  <a:pt x="3371" y="3746"/>
                  <a:pt x="3371" y="3746"/>
                  <a:pt x="3371" y="3746"/>
                </a:cubicBezTo>
                <a:lnTo>
                  <a:pt x="374" y="3746"/>
                </a:lnTo>
                <a:close/>
                <a:moveTo>
                  <a:pt x="0" y="501"/>
                </a:moveTo>
                <a:cubicBezTo>
                  <a:pt x="367" y="501"/>
                  <a:pt x="367" y="501"/>
                  <a:pt x="367" y="501"/>
                </a:cubicBezTo>
                <a:moveTo>
                  <a:pt x="0" y="1251"/>
                </a:moveTo>
                <a:cubicBezTo>
                  <a:pt x="367" y="1251"/>
                  <a:pt x="367" y="1251"/>
                  <a:pt x="367" y="1251"/>
                </a:cubicBezTo>
                <a:moveTo>
                  <a:pt x="0" y="2500"/>
                </a:moveTo>
                <a:cubicBezTo>
                  <a:pt x="367" y="2500"/>
                  <a:pt x="367" y="2500"/>
                  <a:pt x="367" y="2500"/>
                </a:cubicBezTo>
                <a:moveTo>
                  <a:pt x="0" y="3250"/>
                </a:moveTo>
                <a:cubicBezTo>
                  <a:pt x="367" y="3250"/>
                  <a:pt x="367" y="3250"/>
                  <a:pt x="367" y="3250"/>
                </a:cubicBezTo>
                <a:moveTo>
                  <a:pt x="1748" y="749"/>
                </a:moveTo>
                <a:cubicBezTo>
                  <a:pt x="2997" y="749"/>
                  <a:pt x="2997" y="749"/>
                  <a:pt x="2997" y="749"/>
                </a:cubicBezTo>
                <a:moveTo>
                  <a:pt x="1748" y="1249"/>
                </a:moveTo>
                <a:cubicBezTo>
                  <a:pt x="2997" y="1249"/>
                  <a:pt x="2997" y="1249"/>
                  <a:pt x="2997" y="1249"/>
                </a:cubicBezTo>
                <a:moveTo>
                  <a:pt x="1748" y="2497"/>
                </a:moveTo>
                <a:cubicBezTo>
                  <a:pt x="2997" y="2497"/>
                  <a:pt x="2997" y="2497"/>
                  <a:pt x="2997" y="2497"/>
                </a:cubicBezTo>
                <a:moveTo>
                  <a:pt x="1748" y="2997"/>
                </a:moveTo>
                <a:cubicBezTo>
                  <a:pt x="2997" y="2997"/>
                  <a:pt x="2997" y="2997"/>
                  <a:pt x="2997" y="2997"/>
                </a:cubicBezTo>
                <a:moveTo>
                  <a:pt x="1122" y="753"/>
                </a:moveTo>
                <a:cubicBezTo>
                  <a:pt x="985" y="753"/>
                  <a:pt x="874" y="864"/>
                  <a:pt x="874" y="1001"/>
                </a:cubicBezTo>
                <a:cubicBezTo>
                  <a:pt x="874" y="1138"/>
                  <a:pt x="985" y="1249"/>
                  <a:pt x="1122" y="1249"/>
                </a:cubicBezTo>
                <a:cubicBezTo>
                  <a:pt x="1258" y="1249"/>
                  <a:pt x="1369" y="1138"/>
                  <a:pt x="1369" y="1001"/>
                </a:cubicBezTo>
                <a:cubicBezTo>
                  <a:pt x="1369" y="864"/>
                  <a:pt x="1258" y="753"/>
                  <a:pt x="1122" y="753"/>
                </a:cubicBezTo>
                <a:close/>
                <a:moveTo>
                  <a:pt x="1122" y="2499"/>
                </a:moveTo>
                <a:cubicBezTo>
                  <a:pt x="985" y="2499"/>
                  <a:pt x="874" y="2610"/>
                  <a:pt x="874" y="2747"/>
                </a:cubicBezTo>
                <a:cubicBezTo>
                  <a:pt x="874" y="2884"/>
                  <a:pt x="985" y="2995"/>
                  <a:pt x="1122" y="2995"/>
                </a:cubicBezTo>
                <a:cubicBezTo>
                  <a:pt x="1258" y="2995"/>
                  <a:pt x="1369" y="2884"/>
                  <a:pt x="1369" y="2747"/>
                </a:cubicBezTo>
                <a:cubicBezTo>
                  <a:pt x="1369" y="2610"/>
                  <a:pt x="1258" y="2499"/>
                  <a:pt x="1122" y="2499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B12F22F0-BC59-7F47-990F-B6DC6789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707333"/>
            <a:ext cx="5242273" cy="3401783"/>
          </a:xfrm>
          <a:prstGeom prst="roundRect">
            <a:avLst>
              <a:gd name="adj" fmla="val 4288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72660C8-4C87-4D27-FD0A-6C84E49E5A0C}"/>
              </a:ext>
            </a:extLst>
          </p:cNvPr>
          <p:cNvSpPr>
            <a:spLocks/>
          </p:cNvSpPr>
          <p:nvPr/>
        </p:nvSpPr>
        <p:spPr bwMode="auto">
          <a:xfrm>
            <a:off x="6327281" y="2861971"/>
            <a:ext cx="4912221" cy="39528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sz="1600" b="1"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道德规范与责任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F3649D-CE75-C08C-E09C-D2DD8174A948}"/>
              </a:ext>
            </a:extLst>
          </p:cNvPr>
          <p:cNvSpPr txBox="1">
            <a:spLocks/>
          </p:cNvSpPr>
          <p:nvPr/>
        </p:nvSpPr>
        <p:spPr>
          <a:xfrm>
            <a:off x="6416039" y="3411897"/>
            <a:ext cx="4861275" cy="15491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负责任地使用 AI：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重要的是要以符合道德和负责任的方式使用 AI，不可利用 AI 制作有害或误导性内容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隐私和同意：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始终尊重个人隐私，在使用他人数据之前征得同意</a:t>
            </a:r>
          </a:p>
          <a:p>
            <a:pPr marL="223838" indent="-223838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偏见和公平性：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了解 AI 可能会反映其训练数据中的偏见，需要学会识别和纠正这些偏见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A241FC-A111-BE34-B04C-18DFD75C4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818337" y="2805827"/>
            <a:ext cx="511080" cy="507576"/>
            <a:chOff x="547424" y="4293480"/>
            <a:chExt cx="640026" cy="65741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644FA69-E2F8-5058-92DF-31F5CBDF12CC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82BF7B9-0E83-C8DD-3D1A-8C87A1FF2808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52" name="Rounded Rectangle 3_1">
                  <a:extLst>
                    <a:ext uri="{FF2B5EF4-FFF2-40B4-BE49-F238E27FC236}">
                      <a16:creationId xmlns:a16="http://schemas.microsoft.com/office/drawing/2014/main" id="{2AA4803E-AF36-5F1D-C326-AF6E4C2D7934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53" name="Rounded Rectangle 3_1">
                  <a:extLst>
                    <a:ext uri="{FF2B5EF4-FFF2-40B4-BE49-F238E27FC236}">
                      <a16:creationId xmlns:a16="http://schemas.microsoft.com/office/drawing/2014/main" id="{19048152-5D2B-9A1C-6A99-D47F551C0E2F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0" name="Rounded Rectangle 3_1">
                <a:extLst>
                  <a:ext uri="{FF2B5EF4-FFF2-40B4-BE49-F238E27FC236}">
                    <a16:creationId xmlns:a16="http://schemas.microsoft.com/office/drawing/2014/main" id="{2A4DF4E9-9314-15EE-F022-20E5285A61F1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51" name="Rounded Rectangle 24_1">
                <a:extLst>
                  <a:ext uri="{FF2B5EF4-FFF2-40B4-BE49-F238E27FC236}">
                    <a16:creationId xmlns:a16="http://schemas.microsoft.com/office/drawing/2014/main" id="{A94B2836-51DA-8447-48D8-4278140B5BD0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8CEA628-8758-DCB9-BC9A-5CCBC28F0CD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85" name="Compare_F057">
            <a:extLst>
              <a:ext uri="{FF2B5EF4-FFF2-40B4-BE49-F238E27FC236}">
                <a16:creationId xmlns:a16="http://schemas.microsoft.com/office/drawing/2014/main" id="{A783AE41-4211-457A-C934-BC67AE836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969297" y="2951622"/>
            <a:ext cx="209160" cy="215986"/>
          </a:xfrm>
          <a:custGeom>
            <a:avLst/>
            <a:gdLst>
              <a:gd name="T0" fmla="*/ 0 w 3750"/>
              <a:gd name="T1" fmla="*/ 371 h 3871"/>
              <a:gd name="T2" fmla="*/ 3750 w 3750"/>
              <a:gd name="T3" fmla="*/ 371 h 3871"/>
              <a:gd name="T4" fmla="*/ 1874 w 3750"/>
              <a:gd name="T5" fmla="*/ 0 h 3871"/>
              <a:gd name="T6" fmla="*/ 1874 w 3750"/>
              <a:gd name="T7" fmla="*/ 3352 h 3871"/>
              <a:gd name="T8" fmla="*/ 0 w 3750"/>
              <a:gd name="T9" fmla="*/ 1871 h 3871"/>
              <a:gd name="T10" fmla="*/ 1500 w 3750"/>
              <a:gd name="T11" fmla="*/ 1871 h 3871"/>
              <a:gd name="T12" fmla="*/ 2250 w 3750"/>
              <a:gd name="T13" fmla="*/ 1871 h 3871"/>
              <a:gd name="T14" fmla="*/ 3750 w 3750"/>
              <a:gd name="T15" fmla="*/ 1871 h 3871"/>
              <a:gd name="T16" fmla="*/ 250 w 3750"/>
              <a:gd name="T17" fmla="*/ 3871 h 3871"/>
              <a:gd name="T18" fmla="*/ 3500 w 3750"/>
              <a:gd name="T19" fmla="*/ 3871 h 3871"/>
              <a:gd name="T20" fmla="*/ 3116 w 3750"/>
              <a:gd name="T21" fmla="*/ 3869 h 3871"/>
              <a:gd name="T22" fmla="*/ 634 w 3750"/>
              <a:gd name="T23" fmla="*/ 3869 h 3871"/>
              <a:gd name="T24" fmla="*/ 138 w 3750"/>
              <a:gd name="T25" fmla="*/ 1871 h 3871"/>
              <a:gd name="T26" fmla="*/ 750 w 3750"/>
              <a:gd name="T27" fmla="*/ 2371 h 3871"/>
              <a:gd name="T28" fmla="*/ 1362 w 3750"/>
              <a:gd name="T29" fmla="*/ 1872 h 3871"/>
              <a:gd name="T30" fmla="*/ 2388 w 3750"/>
              <a:gd name="T31" fmla="*/ 1871 h 3871"/>
              <a:gd name="T32" fmla="*/ 3000 w 3750"/>
              <a:gd name="T33" fmla="*/ 2371 h 3871"/>
              <a:gd name="T34" fmla="*/ 3612 w 3750"/>
              <a:gd name="T35" fmla="*/ 1872 h 3871"/>
              <a:gd name="T36" fmla="*/ 764 w 3750"/>
              <a:gd name="T37" fmla="*/ 371 h 3871"/>
              <a:gd name="T38" fmla="*/ 736 w 3750"/>
              <a:gd name="T39" fmla="*/ 371 h 3871"/>
              <a:gd name="T40" fmla="*/ 313 w 3750"/>
              <a:gd name="T41" fmla="*/ 1871 h 3871"/>
              <a:gd name="T42" fmla="*/ 1188 w 3750"/>
              <a:gd name="T43" fmla="*/ 1871 h 3871"/>
              <a:gd name="T44" fmla="*/ 764 w 3750"/>
              <a:gd name="T45" fmla="*/ 371 h 3871"/>
              <a:gd name="T46" fmla="*/ 3014 w 3750"/>
              <a:gd name="T47" fmla="*/ 371 h 3871"/>
              <a:gd name="T48" fmla="*/ 2986 w 3750"/>
              <a:gd name="T49" fmla="*/ 371 h 3871"/>
              <a:gd name="T50" fmla="*/ 2563 w 3750"/>
              <a:gd name="T51" fmla="*/ 1871 h 3871"/>
              <a:gd name="T52" fmla="*/ 3438 w 3750"/>
              <a:gd name="T53" fmla="*/ 1871 h 3871"/>
              <a:gd name="T54" fmla="*/ 3014 w 3750"/>
              <a:gd name="T55" fmla="*/ 371 h 38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50" h="3871">
                <a:moveTo>
                  <a:pt x="0" y="371"/>
                </a:moveTo>
                <a:cubicBezTo>
                  <a:pt x="3750" y="371"/>
                  <a:pt x="3750" y="371"/>
                  <a:pt x="3750" y="371"/>
                </a:cubicBezTo>
                <a:moveTo>
                  <a:pt x="1874" y="0"/>
                </a:moveTo>
                <a:cubicBezTo>
                  <a:pt x="1874" y="3352"/>
                  <a:pt x="1874" y="3352"/>
                  <a:pt x="1874" y="3352"/>
                </a:cubicBezTo>
                <a:moveTo>
                  <a:pt x="0" y="1871"/>
                </a:moveTo>
                <a:cubicBezTo>
                  <a:pt x="1500" y="1871"/>
                  <a:pt x="1500" y="1871"/>
                  <a:pt x="1500" y="1871"/>
                </a:cubicBezTo>
                <a:moveTo>
                  <a:pt x="2250" y="1871"/>
                </a:moveTo>
                <a:cubicBezTo>
                  <a:pt x="3750" y="1871"/>
                  <a:pt x="3750" y="1871"/>
                  <a:pt x="3750" y="1871"/>
                </a:cubicBezTo>
                <a:moveTo>
                  <a:pt x="250" y="3871"/>
                </a:moveTo>
                <a:cubicBezTo>
                  <a:pt x="3500" y="3871"/>
                  <a:pt x="3500" y="3871"/>
                  <a:pt x="3500" y="3871"/>
                </a:cubicBezTo>
                <a:moveTo>
                  <a:pt x="3116" y="3869"/>
                </a:moveTo>
                <a:cubicBezTo>
                  <a:pt x="2430" y="3184"/>
                  <a:pt x="1320" y="3184"/>
                  <a:pt x="634" y="3869"/>
                </a:cubicBezTo>
                <a:moveTo>
                  <a:pt x="138" y="1871"/>
                </a:moveTo>
                <a:cubicBezTo>
                  <a:pt x="195" y="2156"/>
                  <a:pt x="448" y="2371"/>
                  <a:pt x="750" y="2371"/>
                </a:cubicBezTo>
                <a:cubicBezTo>
                  <a:pt x="1052" y="2371"/>
                  <a:pt x="1304" y="2157"/>
                  <a:pt x="1362" y="1872"/>
                </a:cubicBezTo>
                <a:moveTo>
                  <a:pt x="2388" y="1871"/>
                </a:moveTo>
                <a:cubicBezTo>
                  <a:pt x="2446" y="2156"/>
                  <a:pt x="2698" y="2371"/>
                  <a:pt x="3000" y="2371"/>
                </a:cubicBezTo>
                <a:cubicBezTo>
                  <a:pt x="3302" y="2371"/>
                  <a:pt x="3554" y="2157"/>
                  <a:pt x="3612" y="1872"/>
                </a:cubicBezTo>
                <a:moveTo>
                  <a:pt x="764" y="371"/>
                </a:moveTo>
                <a:cubicBezTo>
                  <a:pt x="736" y="371"/>
                  <a:pt x="736" y="371"/>
                  <a:pt x="736" y="371"/>
                </a:cubicBezTo>
                <a:cubicBezTo>
                  <a:pt x="313" y="1871"/>
                  <a:pt x="313" y="1871"/>
                  <a:pt x="313" y="1871"/>
                </a:cubicBezTo>
                <a:cubicBezTo>
                  <a:pt x="1188" y="1871"/>
                  <a:pt x="1188" y="1871"/>
                  <a:pt x="1188" y="1871"/>
                </a:cubicBezTo>
                <a:cubicBezTo>
                  <a:pt x="1188" y="1871"/>
                  <a:pt x="791" y="461"/>
                  <a:pt x="764" y="371"/>
                </a:cubicBezTo>
                <a:close/>
                <a:moveTo>
                  <a:pt x="3014" y="371"/>
                </a:moveTo>
                <a:cubicBezTo>
                  <a:pt x="2986" y="371"/>
                  <a:pt x="2986" y="371"/>
                  <a:pt x="2986" y="371"/>
                </a:cubicBezTo>
                <a:cubicBezTo>
                  <a:pt x="2563" y="1871"/>
                  <a:pt x="2563" y="1871"/>
                  <a:pt x="2563" y="1871"/>
                </a:cubicBezTo>
                <a:cubicBezTo>
                  <a:pt x="3438" y="1871"/>
                  <a:pt x="3438" y="1871"/>
                  <a:pt x="3438" y="1871"/>
                </a:cubicBezTo>
                <a:cubicBezTo>
                  <a:pt x="3438" y="1871"/>
                  <a:pt x="3041" y="461"/>
                  <a:pt x="3014" y="371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D33574-C3DC-79FF-D4FC-9F59064FCF02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51338203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EAD0-DE73-BF1D-1B52-D27DB610E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回顾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F72AD9-BBCA-BE51-A5EA-FABB91BA2B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8791" y="1371691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3FB0B3-A65E-E2A7-ADAE-887C3F4D5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E8531D61-CDDD-E91C-C98E-17282AB0D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C54936-9597-5CFC-7BAF-5F440BF5C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FE024BB2-0D51-34EC-BB2A-06BD8597F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1" y="1554901"/>
            <a:ext cx="10667428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63F321-06E7-32FD-2D8C-EDB5B0247999}"/>
              </a:ext>
            </a:extLst>
          </p:cNvPr>
          <p:cNvSpPr txBox="1">
            <a:spLocks/>
          </p:cNvSpPr>
          <p:nvPr/>
        </p:nvSpPr>
        <p:spPr>
          <a:xfrm>
            <a:off x="951239" y="2342095"/>
            <a:ext cx="9960602" cy="233397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zh-CN" sz="18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生成式 AI 基础知识：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zh-CN" sz="16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</a:rPr>
              <a:t>你的收获：</a:t>
            </a:r>
            <a:r>
              <a:rPr lang="zh-CN" sz="16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你了解了生成式 AI 的含义以及它的运作方式。你学习到生成式 AI 是一种能够通过学习示例来创建新内容（如图像、文本和音乐）的人工智能</a:t>
            </a:r>
          </a:p>
          <a:p>
            <a:pPr marL="312738" indent="-220663">
              <a:spcAft>
                <a:spcPts val="1400"/>
              </a:spcAft>
              <a:buFont typeface="Arial" panose="020B0604020202020204" pitchFamily="34" charset="0"/>
              <a:buChar char="•"/>
            </a:pPr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重要性：</a:t>
            </a:r>
            <a:r>
              <a:rPr lang="zh-CN" sz="16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了解生成式 AI 有助于你想象如何以创造性和负责任的方式使用这项技术</a:t>
            </a:r>
          </a:p>
          <a:p>
            <a:pPr marL="312738" indent="-22066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创建你的梦想目的地：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</a:rPr>
              <a:t>你的实践：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你使用 AI 进行了头脑风暴，创建了主图，并设计了目的地的特色</a:t>
            </a:r>
          </a:p>
          <a:p>
            <a:pPr marL="619125" indent="-209550">
              <a:spcAft>
                <a:spcPts val="1000"/>
              </a:spcAft>
              <a:buFont typeface="Avenir Next LT Pro" panose="020B0504020202020204" pitchFamily="34" charset="0"/>
              <a:buChar char="–"/>
            </a:pPr>
            <a:r>
              <a:rPr lang="zh-CN" sz="1400" dirty="0">
                <a:latin typeface="Segoe UI" panose="020B0502040204020203" pitchFamily="34" charset="0"/>
                <a:ea typeface="Microsoft YaHei UI" panose="020B0503020204020204" pitchFamily="34" charset="-122"/>
              </a:rPr>
              <a:t>重要性：</a:t>
            </a:r>
            <a:r>
              <a:rPr lang="zh-CN" sz="14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这些项目展示了 AI 如何以独特和激动人心的方式将你的想法变为现实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749CB11-8F26-69E7-0ED8-66FD5A9FA77C}"/>
              </a:ext>
            </a:extLst>
          </p:cNvPr>
          <p:cNvSpPr>
            <a:spLocks/>
          </p:cNvSpPr>
          <p:nvPr/>
        </p:nvSpPr>
        <p:spPr bwMode="auto">
          <a:xfrm>
            <a:off x="944881" y="1738567"/>
            <a:ext cx="10066019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sz="1800" b="1" dirty="0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要点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46D8D3F-E4E3-5E37-903F-8DF6CD56C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3" y="1695861"/>
            <a:ext cx="553396" cy="549602"/>
            <a:chOff x="547424" y="4293480"/>
            <a:chExt cx="640026" cy="65741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4ED4784-D36C-5EFB-0977-676BFA1BED7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43C5BB50-EF44-64C9-26CA-DB1095FADD16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2FAB3980-B334-F989-EDDF-27F74374C2A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2" name="Rounded Rectangle 3_1">
                  <a:extLst>
                    <a:ext uri="{FF2B5EF4-FFF2-40B4-BE49-F238E27FC236}">
                      <a16:creationId xmlns:a16="http://schemas.microsoft.com/office/drawing/2014/main" id="{3A5C8050-28E7-3A84-63BF-9BFB9C117DB3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9" name="Rounded Rectangle 3_1">
                <a:extLst>
                  <a:ext uri="{FF2B5EF4-FFF2-40B4-BE49-F238E27FC236}">
                    <a16:creationId xmlns:a16="http://schemas.microsoft.com/office/drawing/2014/main" id="{A4A38036-45AD-1DAB-0968-B545DF3EA6B6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30" name="Rounded Rectangle 24_1">
                <a:extLst>
                  <a:ext uri="{FF2B5EF4-FFF2-40B4-BE49-F238E27FC236}">
                    <a16:creationId xmlns:a16="http://schemas.microsoft.com/office/drawing/2014/main" id="{EFA9E813-F07B-D51A-557B-AA595275D893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35A15E2-9892-AEE3-2A2A-C0499F80C87B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39" name="book_2" title="Icon of a book and a pencil">
            <a:extLst>
              <a:ext uri="{FF2B5EF4-FFF2-40B4-BE49-F238E27FC236}">
                <a16:creationId xmlns:a16="http://schemas.microsoft.com/office/drawing/2014/main" id="{3DAB2446-4AA1-97F8-30ED-4750C9B2C75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847815" y="1858745"/>
            <a:ext cx="245212" cy="223834"/>
          </a:xfrm>
          <a:custGeom>
            <a:avLst/>
            <a:gdLst>
              <a:gd name="T0" fmla="*/ 223 w 330"/>
              <a:gd name="T1" fmla="*/ 0 h 301"/>
              <a:gd name="T2" fmla="*/ 223 w 330"/>
              <a:gd name="T3" fmla="*/ 284 h 301"/>
              <a:gd name="T4" fmla="*/ 31 w 330"/>
              <a:gd name="T5" fmla="*/ 284 h 301"/>
              <a:gd name="T6" fmla="*/ 0 w 330"/>
              <a:gd name="T7" fmla="*/ 233 h 301"/>
              <a:gd name="T8" fmla="*/ 0 w 330"/>
              <a:gd name="T9" fmla="*/ 31 h 301"/>
              <a:gd name="T10" fmla="*/ 43 w 330"/>
              <a:gd name="T11" fmla="*/ 0 h 301"/>
              <a:gd name="T12" fmla="*/ 223 w 330"/>
              <a:gd name="T13" fmla="*/ 0 h 301"/>
              <a:gd name="T14" fmla="*/ 223 w 330"/>
              <a:gd name="T15" fmla="*/ 228 h 301"/>
              <a:gd name="T16" fmla="*/ 48 w 330"/>
              <a:gd name="T17" fmla="*/ 227 h 301"/>
              <a:gd name="T18" fmla="*/ 2 w 330"/>
              <a:gd name="T19" fmla="*/ 252 h 301"/>
              <a:gd name="T20" fmla="*/ 316 w 330"/>
              <a:gd name="T21" fmla="*/ 301 h 301"/>
              <a:gd name="T22" fmla="*/ 316 w 330"/>
              <a:gd name="T23" fmla="*/ 301 h 301"/>
              <a:gd name="T24" fmla="*/ 330 w 330"/>
              <a:gd name="T25" fmla="*/ 278 h 301"/>
              <a:gd name="T26" fmla="*/ 330 w 330"/>
              <a:gd name="T27" fmla="*/ 19 h 301"/>
              <a:gd name="T28" fmla="*/ 316 w 330"/>
              <a:gd name="T29" fmla="*/ 0 h 301"/>
              <a:gd name="T30" fmla="*/ 302 w 330"/>
              <a:gd name="T31" fmla="*/ 19 h 301"/>
              <a:gd name="T32" fmla="*/ 302 w 330"/>
              <a:gd name="T33" fmla="*/ 278 h 301"/>
              <a:gd name="T34" fmla="*/ 316 w 330"/>
              <a:gd name="T35" fmla="*/ 301 h 301"/>
              <a:gd name="T36" fmla="*/ 330 w 330"/>
              <a:gd name="T37" fmla="*/ 41 h 301"/>
              <a:gd name="T38" fmla="*/ 302 w 330"/>
              <a:gd name="T39" fmla="*/ 43 h 301"/>
              <a:gd name="T40" fmla="*/ 330 w 330"/>
              <a:gd name="T41" fmla="*/ 265 h 301"/>
              <a:gd name="T42" fmla="*/ 302 w 330"/>
              <a:gd name="T43" fmla="*/ 265 h 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30" h="301">
                <a:moveTo>
                  <a:pt x="223" y="0"/>
                </a:moveTo>
                <a:cubicBezTo>
                  <a:pt x="223" y="284"/>
                  <a:pt x="223" y="284"/>
                  <a:pt x="223" y="284"/>
                </a:cubicBezTo>
                <a:cubicBezTo>
                  <a:pt x="31" y="284"/>
                  <a:pt x="31" y="284"/>
                  <a:pt x="31" y="284"/>
                </a:cubicBezTo>
                <a:cubicBezTo>
                  <a:pt x="31" y="284"/>
                  <a:pt x="0" y="287"/>
                  <a:pt x="0" y="233"/>
                </a:cubicBezTo>
                <a:cubicBezTo>
                  <a:pt x="0" y="193"/>
                  <a:pt x="0" y="31"/>
                  <a:pt x="0" y="31"/>
                </a:cubicBezTo>
                <a:cubicBezTo>
                  <a:pt x="0" y="31"/>
                  <a:pt x="2" y="0"/>
                  <a:pt x="43" y="0"/>
                </a:cubicBezTo>
                <a:cubicBezTo>
                  <a:pt x="80" y="0"/>
                  <a:pt x="223" y="0"/>
                  <a:pt x="223" y="0"/>
                </a:cubicBezTo>
                <a:close/>
                <a:moveTo>
                  <a:pt x="223" y="228"/>
                </a:moveTo>
                <a:cubicBezTo>
                  <a:pt x="41" y="228"/>
                  <a:pt x="48" y="227"/>
                  <a:pt x="48" y="227"/>
                </a:cubicBezTo>
                <a:cubicBezTo>
                  <a:pt x="48" y="227"/>
                  <a:pt x="6" y="223"/>
                  <a:pt x="2" y="252"/>
                </a:cubicBezTo>
                <a:moveTo>
                  <a:pt x="316" y="301"/>
                </a:moveTo>
                <a:cubicBezTo>
                  <a:pt x="316" y="301"/>
                  <a:pt x="316" y="301"/>
                  <a:pt x="316" y="301"/>
                </a:cubicBezTo>
                <a:cubicBezTo>
                  <a:pt x="330" y="278"/>
                  <a:pt x="330" y="278"/>
                  <a:pt x="330" y="278"/>
                </a:cubicBezTo>
                <a:cubicBezTo>
                  <a:pt x="330" y="278"/>
                  <a:pt x="330" y="278"/>
                  <a:pt x="330" y="19"/>
                </a:cubicBezTo>
                <a:cubicBezTo>
                  <a:pt x="330" y="19"/>
                  <a:pt x="329" y="0"/>
                  <a:pt x="316" y="0"/>
                </a:cubicBezTo>
                <a:cubicBezTo>
                  <a:pt x="303" y="0"/>
                  <a:pt x="302" y="19"/>
                  <a:pt x="302" y="19"/>
                </a:cubicBezTo>
                <a:cubicBezTo>
                  <a:pt x="302" y="19"/>
                  <a:pt x="302" y="19"/>
                  <a:pt x="302" y="278"/>
                </a:cubicBezTo>
                <a:cubicBezTo>
                  <a:pt x="302" y="278"/>
                  <a:pt x="302" y="278"/>
                  <a:pt x="316" y="301"/>
                </a:cubicBezTo>
                <a:close/>
                <a:moveTo>
                  <a:pt x="330" y="41"/>
                </a:moveTo>
                <a:cubicBezTo>
                  <a:pt x="313" y="22"/>
                  <a:pt x="302" y="43"/>
                  <a:pt x="302" y="43"/>
                </a:cubicBezTo>
                <a:moveTo>
                  <a:pt x="330" y="265"/>
                </a:moveTo>
                <a:cubicBezTo>
                  <a:pt x="316" y="244"/>
                  <a:pt x="302" y="265"/>
                  <a:pt x="302" y="26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543435-D20F-E92C-9E5A-61746697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50447501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A1BA4-117A-1DF7-238F-09F9030DC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DCA48-3FDA-4946-D667-6DBA9C67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1477328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思考和拓展：开启你的 AI 进阶之旅！</a:t>
            </a:r>
            <a:b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</a:br>
            <a:b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</a:br>
            <a:endParaRPr lang="zh-CN" b="1" dirty="0">
              <a:latin typeface="Segoe UI Semibold" panose="020B07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30C1ED-9852-6732-5AF2-EF0CFDE4C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571222" y="2123087"/>
            <a:ext cx="11034991" cy="4189116"/>
          </a:xfrm>
          <a:prstGeom prst="roundRect">
            <a:avLst>
              <a:gd name="adj" fmla="val 6858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US" sz="16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7C61B-D347-42E6-5E86-CEA4C6782B0E}"/>
              </a:ext>
            </a:extLst>
          </p:cNvPr>
          <p:cNvSpPr txBox="1">
            <a:spLocks/>
          </p:cNvSpPr>
          <p:nvPr/>
        </p:nvSpPr>
        <p:spPr>
          <a:xfrm>
            <a:off x="588963" y="1213683"/>
            <a:ext cx="11017250" cy="276999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zh-CN" sz="1800" b="1">
                <a:ln w="3175">
                  <a:noFill/>
                </a:ln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恭喜你完成了“Microsoft 探索 AI”计划！让我们回顾所学内容，并思考如何进一步探索生成式 AI 的无限可能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68017B-DE74-2463-AD35-9C5FF017E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V="1">
            <a:off x="69848" y="0"/>
            <a:ext cx="12052304" cy="6731000"/>
            <a:chOff x="348657" y="359350"/>
            <a:chExt cx="11843346" cy="6498649"/>
          </a:xfrm>
        </p:grpSpPr>
        <p:sp>
          <p:nvSpPr>
            <p:cNvPr id="11" name="Arrow: U-Turn 10">
              <a:extLst>
                <a:ext uri="{FF2B5EF4-FFF2-40B4-BE49-F238E27FC236}">
                  <a16:creationId xmlns:a16="http://schemas.microsoft.com/office/drawing/2014/main" id="{7F1B64E8-FE31-B6DF-35B2-9C9A9139A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 flipH="1">
              <a:off x="3066725" y="-2358718"/>
              <a:ext cx="6407210" cy="11843346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4413"/>
                <a:gd name="adj5" fmla="val 58559"/>
              </a:avLst>
            </a:prstGeom>
            <a:ln w="34925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n-cs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0DB33E7-7941-1F3E-2061-19B4CA152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3444"/>
            <a:stretch/>
          </p:blipFill>
          <p:spPr>
            <a:xfrm>
              <a:off x="7010401" y="5821680"/>
              <a:ext cx="5181600" cy="1036319"/>
            </a:xfrm>
            <a:prstGeom prst="rect">
              <a:avLst/>
            </a:prstGeom>
          </p:spPr>
        </p:pic>
      </p:grpSp>
      <p:sp>
        <p:nvSpPr>
          <p:cNvPr id="13" name="Rounded Rectangle 3_1">
            <a:extLst>
              <a:ext uri="{FF2B5EF4-FFF2-40B4-BE49-F238E27FC236}">
                <a16:creationId xmlns:a16="http://schemas.microsoft.com/office/drawing/2014/main" id="{B8A563F9-77F3-AF03-853D-848BBA2C6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62572" y="2286418"/>
            <a:ext cx="5242273" cy="3822695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9E00979-C838-4EA9-A557-C658D1E0B63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951238" y="2470084"/>
            <a:ext cx="4558022" cy="46419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sz="1800" b="1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思考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2EA9C6-56D3-5BBB-2DAF-118BCEFED33E}"/>
              </a:ext>
            </a:extLst>
          </p:cNvPr>
          <p:cNvSpPr txBox="1">
            <a:spLocks/>
          </p:cNvSpPr>
          <p:nvPr/>
        </p:nvSpPr>
        <p:spPr>
          <a:xfrm>
            <a:off x="951238" y="3073612"/>
            <a:ext cx="4714799" cy="15645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zh-CN" sz="16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请花一点时间思考一下你在这门课程中的学习旅程：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chemeClr val="accent2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最喜欢的部分：</a:t>
            </a:r>
            <a:r>
              <a:rPr lang="zh-CN" sz="16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你最喜欢课程的哪部分？是头脑风暴、创建图像，还是其他内容？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chemeClr val="accent2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你的收获：</a:t>
            </a:r>
            <a:r>
              <a:rPr lang="zh-CN" sz="16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你学到了哪些新技能或知识？与刚开始学习时相比，你现在对使用 AI 有何感受？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F7C1A-61B6-DF58-AB49-F3AE83014F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5268569" y="2427378"/>
            <a:ext cx="553396" cy="549602"/>
            <a:chOff x="547424" y="4293480"/>
            <a:chExt cx="640026" cy="65741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3ADAFF-8F8A-0EB6-D8B6-F04DAF2517C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49F2BB61-B35E-1972-60B4-A2438DDFEC32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22" name="Rounded Rectangle 3_1">
                  <a:extLst>
                    <a:ext uri="{FF2B5EF4-FFF2-40B4-BE49-F238E27FC236}">
                      <a16:creationId xmlns:a16="http://schemas.microsoft.com/office/drawing/2014/main" id="{D17A151D-C471-9388-4E2D-F799CA8FE2B8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23" name="Rounded Rectangle 3_1">
                  <a:extLst>
                    <a:ext uri="{FF2B5EF4-FFF2-40B4-BE49-F238E27FC236}">
                      <a16:creationId xmlns:a16="http://schemas.microsoft.com/office/drawing/2014/main" id="{645B058E-775B-1B8A-36F4-2EFF263D2666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20" name="Rounded Rectangle 3_1">
                <a:extLst>
                  <a:ext uri="{FF2B5EF4-FFF2-40B4-BE49-F238E27FC236}">
                    <a16:creationId xmlns:a16="http://schemas.microsoft.com/office/drawing/2014/main" id="{BC9C278D-4FE0-CA27-5AAF-82286D98DF37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Rounded Rectangle 24_1">
                <a:extLst>
                  <a:ext uri="{FF2B5EF4-FFF2-40B4-BE49-F238E27FC236}">
                    <a16:creationId xmlns:a16="http://schemas.microsoft.com/office/drawing/2014/main" id="{35A1DD58-8A17-3F6F-0422-3E01B08FDEBF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9D5DE7-175D-FB48-71D8-DF626C292A14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25" name="Rounded Rectangle 3_1_1">
            <a:extLst>
              <a:ext uri="{FF2B5EF4-FFF2-40B4-BE49-F238E27FC236}">
                <a16:creationId xmlns:a16="http://schemas.microsoft.com/office/drawing/2014/main" id="{CE8ECB93-B875-B2B1-04C8-B50F5B5B53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6187727" y="2286417"/>
            <a:ext cx="5242273" cy="3822696"/>
          </a:xfrm>
          <a:prstGeom prst="roundRect">
            <a:avLst>
              <a:gd name="adj" fmla="val 3816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/>
          <a:lstStyle/>
          <a:p>
            <a:pPr defTabSz="951121">
              <a:spcAft>
                <a:spcPts val="600"/>
              </a:spcAft>
              <a:buSzPct val="90000"/>
            </a:pPr>
            <a:endParaRPr lang="en-IN" sz="16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BD2CFEC-3C86-CE58-BEE8-5594DE96F2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 bwMode="auto">
          <a:xfrm>
            <a:off x="6370607" y="2470084"/>
            <a:ext cx="4640293" cy="464190"/>
          </a:xfrm>
          <a:prstGeom prst="roundRect">
            <a:avLst/>
          </a:prstGeom>
          <a:solidFill>
            <a:schemeClr val="accent1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sz="1800" b="1">
                <a:solidFill>
                  <a:schemeClr val="accent1"/>
                </a:solidFill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继续探索！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46B5FE-65BB-080B-C312-02379E16D2A4}"/>
              </a:ext>
            </a:extLst>
          </p:cNvPr>
          <p:cNvSpPr txBox="1">
            <a:spLocks/>
          </p:cNvSpPr>
          <p:nvPr/>
        </p:nvSpPr>
        <p:spPr>
          <a:xfrm>
            <a:off x="6372225" y="3073612"/>
            <a:ext cx="4819731" cy="181075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800"/>
              </a:spcAft>
            </a:pP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你的生成式 AI 之旅不必止步于此。以下是一些继续探索的方式：</a:t>
            </a:r>
          </a:p>
          <a:p>
            <a:pPr marL="312738" indent="-220663">
              <a:spcAft>
                <a:spcPts val="18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chemeClr val="accent1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深入探索：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使用 Copilot 扩展现有想法或启动新项目。尝试创建一个新的目的地或设计一个主题活动</a:t>
            </a:r>
          </a:p>
          <a:p>
            <a:pPr marL="312738" indent="-220663">
              <a:spcAft>
                <a:spcPts val="15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zh-CN" sz="1600" b="1" dirty="0">
                <a:solidFill>
                  <a:schemeClr val="accent1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额外挑战：</a:t>
            </a:r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挑战自己完成一些有趣的任务，比如打造未来城市或设计一个魔法森林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370E88E-6135-D60A-7687-55411DFD0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10693724" y="2427378"/>
            <a:ext cx="553396" cy="549602"/>
            <a:chOff x="547424" y="4293480"/>
            <a:chExt cx="640026" cy="657416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E7F07B4-CCF0-0390-6E47-FB397177665B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103EF10-DE45-34AC-9B89-E1309398578E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34" name="Rounded Rectangle 3_1">
                  <a:extLst>
                    <a:ext uri="{FF2B5EF4-FFF2-40B4-BE49-F238E27FC236}">
                      <a16:creationId xmlns:a16="http://schemas.microsoft.com/office/drawing/2014/main" id="{BF3213BA-2C52-8FA6-5379-8975B3266526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35" name="Rounded Rectangle 3_1">
                  <a:extLst>
                    <a:ext uri="{FF2B5EF4-FFF2-40B4-BE49-F238E27FC236}">
                      <a16:creationId xmlns:a16="http://schemas.microsoft.com/office/drawing/2014/main" id="{9E4B2A41-6CDC-2049-DE88-D5DECE2E6B9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32" name="Rounded Rectangle 3_1">
                <a:extLst>
                  <a:ext uri="{FF2B5EF4-FFF2-40B4-BE49-F238E27FC236}">
                    <a16:creationId xmlns:a16="http://schemas.microsoft.com/office/drawing/2014/main" id="{8441DCCB-6104-BF31-3683-F48B953B9DD2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33" name="Rounded Rectangle 24_1">
                <a:extLst>
                  <a:ext uri="{FF2B5EF4-FFF2-40B4-BE49-F238E27FC236}">
                    <a16:creationId xmlns:a16="http://schemas.microsoft.com/office/drawing/2014/main" id="{CF6098EB-36E4-E7C9-6D75-D09A01D07F7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20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EEDF96A-542D-50BA-B131-89E4DEB94C73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1" i="0" u="none" strike="noStrike" kern="1200" cap="none" normalizeH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43" name="magnify">
            <a:extLst>
              <a:ext uri="{FF2B5EF4-FFF2-40B4-BE49-F238E27FC236}">
                <a16:creationId xmlns:a16="http://schemas.microsoft.com/office/drawing/2014/main" id="{58BB673A-6162-0DEF-B410-D937C89E3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5682" y="2579823"/>
            <a:ext cx="249480" cy="244712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4" name="brain_3">
            <a:extLst>
              <a:ext uri="{FF2B5EF4-FFF2-40B4-BE49-F238E27FC236}">
                <a16:creationId xmlns:a16="http://schemas.microsoft.com/office/drawing/2014/main" id="{7DBBFBD0-5BBD-6217-B601-E858E022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24497" y="2572319"/>
            <a:ext cx="241540" cy="259720"/>
          </a:xfrm>
          <a:custGeom>
            <a:avLst/>
            <a:gdLst>
              <a:gd name="T0" fmla="*/ 68 w 315"/>
              <a:gd name="T1" fmla="*/ 292 h 338"/>
              <a:gd name="T2" fmla="*/ 24 w 315"/>
              <a:gd name="T3" fmla="*/ 231 h 338"/>
              <a:gd name="T4" fmla="*/ 28 w 315"/>
              <a:gd name="T5" fmla="*/ 126 h 338"/>
              <a:gd name="T6" fmla="*/ 68 w 315"/>
              <a:gd name="T7" fmla="*/ 46 h 338"/>
              <a:gd name="T8" fmla="*/ 113 w 315"/>
              <a:gd name="T9" fmla="*/ 0 h 338"/>
              <a:gd name="T10" fmla="*/ 158 w 315"/>
              <a:gd name="T11" fmla="*/ 293 h 338"/>
              <a:gd name="T12" fmla="*/ 248 w 315"/>
              <a:gd name="T13" fmla="*/ 292 h 338"/>
              <a:gd name="T14" fmla="*/ 292 w 315"/>
              <a:gd name="T15" fmla="*/ 231 h 338"/>
              <a:gd name="T16" fmla="*/ 287 w 315"/>
              <a:gd name="T17" fmla="*/ 126 h 338"/>
              <a:gd name="T18" fmla="*/ 248 w 315"/>
              <a:gd name="T19" fmla="*/ 46 h 338"/>
              <a:gd name="T20" fmla="*/ 203 w 315"/>
              <a:gd name="T21" fmla="*/ 0 h 338"/>
              <a:gd name="T22" fmla="*/ 158 w 315"/>
              <a:gd name="T23" fmla="*/ 293 h 338"/>
              <a:gd name="T24" fmla="*/ 90 w 315"/>
              <a:gd name="T25" fmla="*/ 293 h 338"/>
              <a:gd name="T26" fmla="*/ 248 w 315"/>
              <a:gd name="T27" fmla="*/ 293 h 338"/>
              <a:gd name="T28" fmla="*/ 68 w 315"/>
              <a:gd name="T29" fmla="*/ 180 h 338"/>
              <a:gd name="T30" fmla="*/ 90 w 315"/>
              <a:gd name="T31" fmla="*/ 203 h 338"/>
              <a:gd name="T32" fmla="*/ 158 w 315"/>
              <a:gd name="T33" fmla="*/ 225 h 338"/>
              <a:gd name="T34" fmla="*/ 225 w 315"/>
              <a:gd name="T35" fmla="*/ 203 h 338"/>
              <a:gd name="T36" fmla="*/ 248 w 315"/>
              <a:gd name="T37" fmla="*/ 180 h 338"/>
              <a:gd name="T38" fmla="*/ 79 w 315"/>
              <a:gd name="T39" fmla="*/ 90 h 338"/>
              <a:gd name="T40" fmla="*/ 113 w 315"/>
              <a:gd name="T41" fmla="*/ 113 h 338"/>
              <a:gd name="T42" fmla="*/ 135 w 315"/>
              <a:gd name="T43" fmla="*/ 135 h 338"/>
              <a:gd name="T44" fmla="*/ 203 w 315"/>
              <a:gd name="T45" fmla="*/ 113 h 338"/>
              <a:gd name="T46" fmla="*/ 225 w 315"/>
              <a:gd name="T47" fmla="*/ 90 h 338"/>
              <a:gd name="T48" fmla="*/ 24 w 315"/>
              <a:gd name="T49" fmla="*/ 231 h 338"/>
              <a:gd name="T50" fmla="*/ 248 w 315"/>
              <a:gd name="T51" fmla="*/ 248 h 338"/>
              <a:gd name="T52" fmla="*/ 28 w 315"/>
              <a:gd name="T53" fmla="*/ 126 h 338"/>
              <a:gd name="T54" fmla="*/ 243 w 315"/>
              <a:gd name="T55" fmla="*/ 126 h 338"/>
              <a:gd name="T56" fmla="*/ 68 w 315"/>
              <a:gd name="T57" fmla="*/ 45 h 338"/>
              <a:gd name="T58" fmla="*/ 248 w 315"/>
              <a:gd name="T59" fmla="*/ 45 h 338"/>
              <a:gd name="T60" fmla="*/ 135 w 315"/>
              <a:gd name="T61" fmla="*/ 293 h 338"/>
              <a:gd name="T62" fmla="*/ 68 w 315"/>
              <a:gd name="T63" fmla="*/ 293 h 338"/>
              <a:gd name="T64" fmla="*/ 101 w 315"/>
              <a:gd name="T65" fmla="*/ 338 h 338"/>
              <a:gd name="T66" fmla="*/ 158 w 315"/>
              <a:gd name="T67" fmla="*/ 315 h 338"/>
              <a:gd name="T68" fmla="*/ 158 w 315"/>
              <a:gd name="T69" fmla="*/ 293 h 338"/>
              <a:gd name="T70" fmla="*/ 180 w 315"/>
              <a:gd name="T71" fmla="*/ 338 h 338"/>
              <a:gd name="T72" fmla="*/ 248 w 315"/>
              <a:gd name="T73" fmla="*/ 304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15" h="338">
                <a:moveTo>
                  <a:pt x="68" y="293"/>
                </a:moveTo>
                <a:cubicBezTo>
                  <a:pt x="68" y="293"/>
                  <a:pt x="68" y="292"/>
                  <a:pt x="68" y="292"/>
                </a:cubicBezTo>
                <a:cubicBezTo>
                  <a:pt x="42" y="289"/>
                  <a:pt x="23" y="268"/>
                  <a:pt x="23" y="242"/>
                </a:cubicBezTo>
                <a:cubicBezTo>
                  <a:pt x="23" y="238"/>
                  <a:pt x="23" y="235"/>
                  <a:pt x="24" y="231"/>
                </a:cubicBezTo>
                <a:cubicBezTo>
                  <a:pt x="10" y="219"/>
                  <a:pt x="0" y="201"/>
                  <a:pt x="0" y="180"/>
                </a:cubicBezTo>
                <a:cubicBezTo>
                  <a:pt x="0" y="158"/>
                  <a:pt x="11" y="138"/>
                  <a:pt x="28" y="126"/>
                </a:cubicBezTo>
                <a:cubicBezTo>
                  <a:pt x="25" y="118"/>
                  <a:pt x="23" y="110"/>
                  <a:pt x="23" y="102"/>
                </a:cubicBezTo>
                <a:cubicBezTo>
                  <a:pt x="23" y="74"/>
                  <a:pt x="42" y="52"/>
                  <a:pt x="68" y="46"/>
                </a:cubicBezTo>
                <a:cubicBezTo>
                  <a:pt x="68" y="46"/>
                  <a:pt x="68" y="46"/>
                  <a:pt x="68" y="45"/>
                </a:cubicBezTo>
                <a:cubicBezTo>
                  <a:pt x="68" y="20"/>
                  <a:pt x="88" y="0"/>
                  <a:pt x="113" y="0"/>
                </a:cubicBezTo>
                <a:cubicBezTo>
                  <a:pt x="13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248" y="293"/>
                </a:moveTo>
                <a:cubicBezTo>
                  <a:pt x="248" y="293"/>
                  <a:pt x="248" y="292"/>
                  <a:pt x="248" y="292"/>
                </a:cubicBezTo>
                <a:cubicBezTo>
                  <a:pt x="273" y="289"/>
                  <a:pt x="293" y="268"/>
                  <a:pt x="293" y="242"/>
                </a:cubicBezTo>
                <a:cubicBezTo>
                  <a:pt x="293" y="238"/>
                  <a:pt x="292" y="235"/>
                  <a:pt x="292" y="231"/>
                </a:cubicBezTo>
                <a:cubicBezTo>
                  <a:pt x="306" y="219"/>
                  <a:pt x="315" y="201"/>
                  <a:pt x="315" y="180"/>
                </a:cubicBezTo>
                <a:cubicBezTo>
                  <a:pt x="315" y="158"/>
                  <a:pt x="304" y="138"/>
                  <a:pt x="287" y="126"/>
                </a:cubicBezTo>
                <a:cubicBezTo>
                  <a:pt x="291" y="118"/>
                  <a:pt x="293" y="110"/>
                  <a:pt x="293" y="102"/>
                </a:cubicBezTo>
                <a:cubicBezTo>
                  <a:pt x="293" y="74"/>
                  <a:pt x="273" y="52"/>
                  <a:pt x="248" y="46"/>
                </a:cubicBezTo>
                <a:cubicBezTo>
                  <a:pt x="248" y="46"/>
                  <a:pt x="248" y="46"/>
                  <a:pt x="248" y="45"/>
                </a:cubicBezTo>
                <a:cubicBezTo>
                  <a:pt x="248" y="20"/>
                  <a:pt x="228" y="0"/>
                  <a:pt x="203" y="0"/>
                </a:cubicBezTo>
                <a:cubicBezTo>
                  <a:pt x="178" y="0"/>
                  <a:pt x="158" y="20"/>
                  <a:pt x="158" y="4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68" y="293"/>
                </a:moveTo>
                <a:cubicBezTo>
                  <a:pt x="90" y="293"/>
                  <a:pt x="90" y="293"/>
                  <a:pt x="90" y="293"/>
                </a:cubicBezTo>
                <a:moveTo>
                  <a:pt x="225" y="293"/>
                </a:moveTo>
                <a:cubicBezTo>
                  <a:pt x="248" y="293"/>
                  <a:pt x="248" y="293"/>
                  <a:pt x="248" y="293"/>
                </a:cubicBezTo>
                <a:moveTo>
                  <a:pt x="56" y="180"/>
                </a:moveTo>
                <a:cubicBezTo>
                  <a:pt x="68" y="180"/>
                  <a:pt x="68" y="180"/>
                  <a:pt x="68" y="180"/>
                </a:cubicBezTo>
                <a:cubicBezTo>
                  <a:pt x="80" y="180"/>
                  <a:pt x="90" y="190"/>
                  <a:pt x="90" y="203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0" y="215"/>
                  <a:pt x="100" y="225"/>
                  <a:pt x="113" y="225"/>
                </a:cubicBezTo>
                <a:cubicBezTo>
                  <a:pt x="158" y="225"/>
                  <a:pt x="158" y="225"/>
                  <a:pt x="158" y="225"/>
                </a:cubicBezTo>
                <a:cubicBezTo>
                  <a:pt x="203" y="225"/>
                  <a:pt x="203" y="225"/>
                  <a:pt x="203" y="225"/>
                </a:cubicBezTo>
                <a:cubicBezTo>
                  <a:pt x="215" y="225"/>
                  <a:pt x="225" y="215"/>
                  <a:pt x="225" y="203"/>
                </a:cubicBezTo>
                <a:cubicBezTo>
                  <a:pt x="225" y="203"/>
                  <a:pt x="225" y="203"/>
                  <a:pt x="225" y="203"/>
                </a:cubicBezTo>
                <a:cubicBezTo>
                  <a:pt x="225" y="190"/>
                  <a:pt x="235" y="180"/>
                  <a:pt x="248" y="180"/>
                </a:cubicBezTo>
                <a:cubicBezTo>
                  <a:pt x="259" y="180"/>
                  <a:pt x="259" y="180"/>
                  <a:pt x="259" y="180"/>
                </a:cubicBezTo>
                <a:moveTo>
                  <a:pt x="79" y="90"/>
                </a:moveTo>
                <a:cubicBezTo>
                  <a:pt x="90" y="90"/>
                  <a:pt x="90" y="90"/>
                  <a:pt x="90" y="90"/>
                </a:cubicBezTo>
                <a:cubicBezTo>
                  <a:pt x="103" y="90"/>
                  <a:pt x="113" y="100"/>
                  <a:pt x="113" y="113"/>
                </a:cubicBezTo>
                <a:cubicBezTo>
                  <a:pt x="113" y="113"/>
                  <a:pt x="113" y="113"/>
                  <a:pt x="113" y="113"/>
                </a:cubicBezTo>
                <a:cubicBezTo>
                  <a:pt x="113" y="125"/>
                  <a:pt x="123" y="135"/>
                  <a:pt x="135" y="135"/>
                </a:cubicBezTo>
                <a:cubicBezTo>
                  <a:pt x="180" y="135"/>
                  <a:pt x="180" y="135"/>
                  <a:pt x="180" y="135"/>
                </a:cubicBezTo>
                <a:cubicBezTo>
                  <a:pt x="193" y="135"/>
                  <a:pt x="203" y="125"/>
                  <a:pt x="203" y="113"/>
                </a:cubicBezTo>
                <a:cubicBezTo>
                  <a:pt x="203" y="113"/>
                  <a:pt x="203" y="113"/>
                  <a:pt x="203" y="113"/>
                </a:cubicBezTo>
                <a:cubicBezTo>
                  <a:pt x="203" y="100"/>
                  <a:pt x="213" y="90"/>
                  <a:pt x="225" y="90"/>
                </a:cubicBezTo>
                <a:cubicBezTo>
                  <a:pt x="236" y="90"/>
                  <a:pt x="236" y="90"/>
                  <a:pt x="236" y="90"/>
                </a:cubicBezTo>
                <a:moveTo>
                  <a:pt x="24" y="231"/>
                </a:moveTo>
                <a:cubicBezTo>
                  <a:pt x="36" y="242"/>
                  <a:pt x="51" y="248"/>
                  <a:pt x="68" y="248"/>
                </a:cubicBezTo>
                <a:moveTo>
                  <a:pt x="248" y="248"/>
                </a:moveTo>
                <a:cubicBezTo>
                  <a:pt x="265" y="248"/>
                  <a:pt x="280" y="242"/>
                  <a:pt x="292" y="231"/>
                </a:cubicBezTo>
                <a:moveTo>
                  <a:pt x="28" y="126"/>
                </a:moveTo>
                <a:cubicBezTo>
                  <a:pt x="73" y="126"/>
                  <a:pt x="73" y="126"/>
                  <a:pt x="73" y="126"/>
                </a:cubicBezTo>
                <a:moveTo>
                  <a:pt x="243" y="126"/>
                </a:moveTo>
                <a:cubicBezTo>
                  <a:pt x="288" y="126"/>
                  <a:pt x="288" y="126"/>
                  <a:pt x="288" y="126"/>
                </a:cubicBezTo>
                <a:moveTo>
                  <a:pt x="68" y="45"/>
                </a:moveTo>
                <a:cubicBezTo>
                  <a:pt x="101" y="45"/>
                  <a:pt x="101" y="45"/>
                  <a:pt x="101" y="45"/>
                </a:cubicBezTo>
                <a:moveTo>
                  <a:pt x="248" y="45"/>
                </a:moveTo>
                <a:cubicBezTo>
                  <a:pt x="214" y="45"/>
                  <a:pt x="214" y="45"/>
                  <a:pt x="214" y="45"/>
                </a:cubicBezTo>
                <a:moveTo>
                  <a:pt x="135" y="293"/>
                </a:moveTo>
                <a:cubicBezTo>
                  <a:pt x="180" y="293"/>
                  <a:pt x="180" y="293"/>
                  <a:pt x="180" y="293"/>
                </a:cubicBezTo>
                <a:moveTo>
                  <a:pt x="68" y="293"/>
                </a:moveTo>
                <a:cubicBezTo>
                  <a:pt x="68" y="304"/>
                  <a:pt x="68" y="304"/>
                  <a:pt x="68" y="304"/>
                </a:cubicBezTo>
                <a:cubicBezTo>
                  <a:pt x="68" y="323"/>
                  <a:pt x="83" y="338"/>
                  <a:pt x="101" y="338"/>
                </a:cubicBezTo>
                <a:cubicBezTo>
                  <a:pt x="135" y="338"/>
                  <a:pt x="135" y="338"/>
                  <a:pt x="135" y="338"/>
                </a:cubicBezTo>
                <a:cubicBezTo>
                  <a:pt x="148" y="338"/>
                  <a:pt x="158" y="328"/>
                  <a:pt x="158" y="315"/>
                </a:cubicBezTo>
                <a:cubicBezTo>
                  <a:pt x="158" y="293"/>
                  <a:pt x="158" y="293"/>
                  <a:pt x="158" y="293"/>
                </a:cubicBezTo>
                <a:moveTo>
                  <a:pt x="158" y="293"/>
                </a:moveTo>
                <a:cubicBezTo>
                  <a:pt x="158" y="315"/>
                  <a:pt x="158" y="315"/>
                  <a:pt x="158" y="315"/>
                </a:cubicBezTo>
                <a:cubicBezTo>
                  <a:pt x="158" y="328"/>
                  <a:pt x="168" y="338"/>
                  <a:pt x="180" y="338"/>
                </a:cubicBezTo>
                <a:cubicBezTo>
                  <a:pt x="214" y="338"/>
                  <a:pt x="214" y="338"/>
                  <a:pt x="214" y="338"/>
                </a:cubicBezTo>
                <a:cubicBezTo>
                  <a:pt x="233" y="338"/>
                  <a:pt x="248" y="323"/>
                  <a:pt x="248" y="304"/>
                </a:cubicBezTo>
                <a:cubicBezTo>
                  <a:pt x="248" y="293"/>
                  <a:pt x="248" y="293"/>
                  <a:pt x="248" y="293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sz="1800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7E7E4-922B-8F7B-A7AA-D8A5F5C19AFE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92648652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7103C-53BA-33FC-F0F1-D559C6FD3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819603"/>
            <a:ext cx="4773168" cy="1218795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zh-CN" sz="4400" b="1" dirty="0">
                <a:solidFill>
                  <a:schemeClr val="tx1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</a:rPr>
              <a:t>Microsoft Learn</a:t>
            </a:r>
            <a:br>
              <a:rPr lang="zh-CN" sz="4400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</a:br>
            <a:r>
              <a:rPr lang="zh-CN" sz="4400" b="1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激发可能性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7D16A3-6E97-1318-01BF-23220B2912E9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01907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6A25A8-5ABD-6553-F8E2-E02E11AF4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什么是 Microsoft Copilot？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43BA56-F850-9F48-ED51-D6E971E0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7DF4FA-D2BB-3FF2-48B7-0A203CAB6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1686715"/>
            <a:ext cx="5212080" cy="4582324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E491DA-2A27-27E7-EE40-14BA22963C28}"/>
              </a:ext>
            </a:extLst>
          </p:cNvPr>
          <p:cNvSpPr txBox="1"/>
          <p:nvPr/>
        </p:nvSpPr>
        <p:spPr>
          <a:xfrm>
            <a:off x="588963" y="1074729"/>
            <a:ext cx="1101725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Aft>
                <a:spcPts val="1000"/>
              </a:spcAft>
            </a:pPr>
            <a:r>
              <a:rPr lang="zh-CN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我们问了它 - 下面是它的回答...</a:t>
            </a:r>
          </a:p>
        </p:txBody>
      </p:sp>
      <p:sp>
        <p:nvSpPr>
          <p:cNvPr id="5" name="Rounded Rectangle 24_1">
            <a:extLst>
              <a:ext uri="{FF2B5EF4-FFF2-40B4-BE49-F238E27FC236}">
                <a16:creationId xmlns:a16="http://schemas.microsoft.com/office/drawing/2014/main" id="{8B6F220B-2681-24CC-5FD2-BDA7016C3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1" y="1686714"/>
            <a:ext cx="6219667" cy="4582324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468C7-4841-CE13-D087-450BC8ABEEFD}"/>
              </a:ext>
            </a:extLst>
          </p:cNvPr>
          <p:cNvSpPr txBox="1">
            <a:spLocks/>
          </p:cNvSpPr>
          <p:nvPr/>
        </p:nvSpPr>
        <p:spPr>
          <a:xfrm>
            <a:off x="766686" y="1831134"/>
            <a:ext cx="5862816" cy="34317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spcAft>
                <a:spcPts val="600"/>
              </a:spcAft>
            </a:pPr>
            <a:r>
              <a:rPr lang="zh-CN" sz="1400" dirty="0">
                <a:latin typeface="Segoe UI" panose="020B0502040204020203" pitchFamily="34" charset="0"/>
                <a:ea typeface="Microsoft YaHei UI" panose="020B0503020204020204" pitchFamily="34" charset="-122"/>
              </a:rPr>
              <a:t>Microsoft Copilot 就像一个万能助手，可以帮助完成各种任务：以下为 Copilot 可以执行的操作：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解答问题：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有家庭作业问题或好奇的事情？我可以帮助你找到答案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头脑风暴：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需要学校项目、故事或演示方面的创意？我们一起来想出好的创意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撰写内容：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无论是撰写电子邮件、创建文档、编写代码还是创作故事和诗歌，我都能帮你实现。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组织任务：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需要帮助管理待办事项或规划日程？我可以帮你保持条理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信息检索：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我可以查找在线信息、解释复杂主题，或提供最新新闻和</a:t>
            </a:r>
            <a:br>
              <a:rPr lang="en-US" alt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</a:b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更新</a:t>
            </a:r>
          </a:p>
          <a:p>
            <a:pPr marL="342900" indent="-228600" algn="l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生成图像：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只需描述你想要的图片，我就能帮你生成（在一定规则内）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zh-CN" sz="1400" b="1" dirty="0">
                <a:effectLst/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参与对话：</a:t>
            </a:r>
            <a:r>
              <a:rPr lang="zh-CN" sz="1400" b="0" i="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想聊聊爱好、游戏或只是随意聊天？我也可以陪你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B64D19D-F0B2-0BEF-1227-6E2E27345851}"/>
              </a:ext>
            </a:extLst>
          </p:cNvPr>
          <p:cNvPicPr>
            <a:picLocks/>
          </p:cNvPicPr>
          <p:nvPr/>
        </p:nvPicPr>
        <p:blipFill>
          <a:blip r:embed="rId4"/>
          <a:srcRect l="9226" r="9226"/>
          <a:stretch/>
        </p:blipFill>
        <p:spPr>
          <a:xfrm>
            <a:off x="7147560" y="1885769"/>
            <a:ext cx="4876800" cy="4210341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86D51F3E-D728-6725-E66D-0CD311C93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41E39DEE-BBEA-818D-6F10-EE4D1265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627E31D-94A0-E0A0-9A7B-110940396E8E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19021F6-962F-7B09-6FAF-9503A181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6686" y="1686714"/>
            <a:ext cx="469106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26C82E1-6DB3-A779-1EEE-01D1FF2A4D59}"/>
              </a:ext>
            </a:extLst>
          </p:cNvPr>
          <p:cNvSpPr txBox="1"/>
          <p:nvPr/>
        </p:nvSpPr>
        <p:spPr>
          <a:xfrm>
            <a:off x="206039" y="6573246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32322259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F1E1F-B96B-5583-C8DF-2942E985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520668"/>
            <a:ext cx="1101725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Microsoft Copilot 的工作原理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37DA0-3E4C-DB20-C5BB-10F50FAD705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963" y="1129397"/>
            <a:ext cx="11010900" cy="307777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zh-CN" sz="20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借助生成式人工智能的力量</a:t>
            </a:r>
          </a:p>
        </p:txBody>
      </p:sp>
      <p:sp>
        <p:nvSpPr>
          <p:cNvPr id="21" name="Rounded Rectangle 24_1">
            <a:extLst>
              <a:ext uri="{FF2B5EF4-FFF2-40B4-BE49-F238E27FC236}">
                <a16:creationId xmlns:a16="http://schemas.microsoft.com/office/drawing/2014/main" id="{D790588E-5D26-1FB1-FB6D-AD2EF5F22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640558"/>
            <a:ext cx="11017250" cy="4527323"/>
          </a:xfrm>
          <a:prstGeom prst="roundRect">
            <a:avLst>
              <a:gd name="adj" fmla="val 5020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88F3C21F-895C-AA46-5632-DA0107CE32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00592" y="2783313"/>
            <a:ext cx="511080" cy="507576"/>
            <a:chOff x="750919" y="1605478"/>
            <a:chExt cx="511080" cy="507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05E230-9CE7-4699-C6BD-DC78AC4BC65F}"/>
                </a:ext>
              </a:extLst>
            </p:cNvPr>
            <p:cNvGrpSpPr>
              <a:grpSpLocks/>
            </p:cNvGrpSpPr>
            <p:nvPr/>
          </p:nvGrpSpPr>
          <p:grpSpPr>
            <a:xfrm>
              <a:off x="750919" y="1605478"/>
              <a:ext cx="511080" cy="507576"/>
              <a:chOff x="547424" y="4293480"/>
              <a:chExt cx="640026" cy="65741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EB3EF866-E89B-BD1A-C42C-425A49A2C5D2}"/>
                  </a:ext>
                </a:extLst>
              </p:cNvPr>
              <p:cNvGrpSpPr/>
              <p:nvPr/>
            </p:nvGrpSpPr>
            <p:grpSpPr>
              <a:xfrm>
                <a:off x="547424" y="4293480"/>
                <a:ext cx="640026" cy="657416"/>
                <a:chOff x="987658" y="5065483"/>
                <a:chExt cx="1169054" cy="1200820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40677FA4-246E-1539-C9AA-FA125C22CBE5}"/>
                    </a:ext>
                  </a:extLst>
                </p:cNvPr>
                <p:cNvGrpSpPr/>
                <p:nvPr/>
              </p:nvGrpSpPr>
              <p:grpSpPr>
                <a:xfrm>
                  <a:off x="987658" y="5065483"/>
                  <a:ext cx="1169054" cy="1200820"/>
                  <a:chOff x="6349393" y="1711575"/>
                  <a:chExt cx="5590022" cy="5674618"/>
                </a:xfrm>
              </p:grpSpPr>
              <p:sp>
                <p:nvSpPr>
                  <p:cNvPr id="33" name="Rounded Rectangle 3_1">
                    <a:extLst>
                      <a:ext uri="{FF2B5EF4-FFF2-40B4-BE49-F238E27FC236}">
                        <a16:creationId xmlns:a16="http://schemas.microsoft.com/office/drawing/2014/main" id="{F730092F-1A1E-396B-17B1-9A74CB59EFBB}"/>
                      </a:ext>
                    </a:extLst>
                  </p:cNvPr>
                  <p:cNvSpPr/>
                  <p:nvPr/>
                </p:nvSpPr>
                <p:spPr>
                  <a:xfrm>
                    <a:off x="6353251" y="1711575"/>
                    <a:ext cx="5582307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50800" dist="38100" dir="18900000" algn="bl" rotWithShape="0">
                      <a:schemeClr val="bg1">
                        <a:alpha val="40000"/>
                      </a:scheme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icrosoft YaHei UI" panose="020B0503020204020204" pitchFamily="34" charset="-122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4" name="Rounded Rectangle 3_1">
                    <a:extLst>
                      <a:ext uri="{FF2B5EF4-FFF2-40B4-BE49-F238E27FC236}">
                        <a16:creationId xmlns:a16="http://schemas.microsoft.com/office/drawing/2014/main" id="{A368E18E-E5BC-C60E-3EC1-DB1F99D73036}"/>
                      </a:ext>
                    </a:extLst>
                  </p:cNvPr>
                  <p:cNvSpPr/>
                  <p:nvPr/>
                </p:nvSpPr>
                <p:spPr>
                  <a:xfrm>
                    <a:off x="6349393" y="1711583"/>
                    <a:ext cx="5590022" cy="5674610"/>
                  </a:xfrm>
                  <a:prstGeom prst="ellipse">
                    <a:avLst/>
                  </a:prstGeom>
                  <a:solidFill>
                    <a:srgbClr val="F4F3F5"/>
                  </a:solidFill>
                  <a:ln>
                    <a:noFill/>
                  </a:ln>
                  <a:effectLst>
                    <a:outerShdw blurRad="38100" dist="12700" dir="8100000" algn="tr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IN" sz="1600" b="0" i="0" u="none" strike="noStrike" kern="1200" cap="none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Microsoft YaHei UI" panose="020B0503020204020204" pitchFamily="34" charset="-122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31" name="Rounded Rectangle 3_1">
                  <a:extLst>
                    <a:ext uri="{FF2B5EF4-FFF2-40B4-BE49-F238E27FC236}">
                      <a16:creationId xmlns:a16="http://schemas.microsoft.com/office/drawing/2014/main" id="{869016DD-1BDB-BE81-0457-05F8710F6A3E}"/>
                    </a:ext>
                  </a:extLst>
                </p:cNvPr>
                <p:cNvSpPr/>
                <p:nvPr/>
              </p:nvSpPr>
              <p:spPr>
                <a:xfrm>
                  <a:off x="1020375" y="5112120"/>
                  <a:ext cx="1105119" cy="1107553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innerShdw blurRad="38100" dist="25400" dir="18900000">
                    <a:prstClr val="black">
                      <a:alpha val="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+mn-ea"/>
                    <a:cs typeface="+mn-cs"/>
                  </a:endParaRPr>
                </a:p>
              </p:txBody>
            </p:sp>
            <p:sp>
              <p:nvSpPr>
                <p:cNvPr id="32" name="Rounded Rectangle 24_1">
                  <a:extLst>
                    <a:ext uri="{FF2B5EF4-FFF2-40B4-BE49-F238E27FC236}">
                      <a16:creationId xmlns:a16="http://schemas.microsoft.com/office/drawing/2014/main" id="{6FE7EF0C-FC56-3717-022E-3EC34BC84E5A}"/>
                    </a:ext>
                  </a:extLst>
                </p:cNvPr>
                <p:cNvSpPr/>
                <p:nvPr/>
              </p:nvSpPr>
              <p:spPr bwMode="auto">
                <a:xfrm>
                  <a:off x="1020375" y="5112120"/>
                  <a:ext cx="1105119" cy="110755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4F3F5">
                        <a:alpha val="0"/>
                      </a:srgbClr>
                    </a:gs>
                    <a:gs pos="100000">
                      <a:srgbClr val="F4F3F5"/>
                    </a:gs>
                  </a:gsLst>
                  <a:lin ang="8100000" scaled="1"/>
                  <a:tileRect/>
                </a:gradFill>
                <a:ln>
                  <a:gradFill>
                    <a:gsLst>
                      <a:gs pos="0">
                        <a:srgbClr val="F4F3F5"/>
                      </a:gs>
                      <a:gs pos="100000">
                        <a:srgbClr val="F4F3F5"/>
                      </a:gs>
                    </a:gsLst>
                    <a:lin ang="5400000" scaled="1"/>
                  </a:gradFill>
                  <a:headEnd type="none" w="med" len="med"/>
                  <a:tailEnd type="none" w="med" len="med"/>
                </a:ln>
                <a:effectLst>
                  <a:innerShdw blurRad="203200" dist="190500" dir="2700000">
                    <a:schemeClr val="bg1">
                      <a:alpha val="87000"/>
                    </a:schemeClr>
                  </a:innerShdw>
                </a:effectLst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8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Microsoft YaHei UI" panose="020B0503020204020204" pitchFamily="34" charset="-122"/>
                    <a:ea typeface="Microsoft YaHei UI" panose="020B0503020204020204" pitchFamily="34" charset="-122"/>
                    <a:cs typeface="Segoe UI" pitchFamily="34" charset="0"/>
                  </a:endParaRPr>
                </a:p>
              </p:txBody>
            </p: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25400D7-F1A1-9AA7-F12E-2AB372067BA0}"/>
                  </a:ext>
                </a:extLst>
              </p:cNvPr>
              <p:cNvSpPr/>
              <p:nvPr/>
            </p:nvSpPr>
            <p:spPr bwMode="auto">
              <a:xfrm>
                <a:off x="611224" y="4365977"/>
                <a:ext cx="512427" cy="512421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63500" algn="ctr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1" i="0" u="none" strike="noStrike" kern="1200" cap="none" normalizeH="0" baseline="0" noProof="0" dirty="0">
                  <a:ln>
                    <a:noFill/>
                  </a:ln>
                  <a:solidFill>
                    <a:srgbClr val="C73ECC"/>
                  </a:solidFill>
                  <a:effectLst/>
                  <a:uLnTx/>
                  <a:uFillTx/>
                  <a:latin typeface="Microsoft YaHei UI" panose="020B0503020204020204" pitchFamily="34" charset="-122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22" name="speech_5" title="Icon of two overlapping chat bubbles">
              <a:extLst>
                <a:ext uri="{FF2B5EF4-FFF2-40B4-BE49-F238E27FC236}">
                  <a16:creationId xmlns:a16="http://schemas.microsoft.com/office/drawing/2014/main" id="{B0F4B995-A23B-9EAC-09A1-4FAF13E664E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93133" y="1770657"/>
              <a:ext cx="226652" cy="177218"/>
            </a:xfrm>
            <a:custGeom>
              <a:avLst/>
              <a:gdLst>
                <a:gd name="T0" fmla="*/ 167 w 243"/>
                <a:gd name="T1" fmla="*/ 56 h 190"/>
                <a:gd name="T2" fmla="*/ 167 w 243"/>
                <a:gd name="T3" fmla="*/ 114 h 190"/>
                <a:gd name="T4" fmla="*/ 60 w 243"/>
                <a:gd name="T5" fmla="*/ 114 h 190"/>
                <a:gd name="T6" fmla="*/ 21 w 243"/>
                <a:gd name="T7" fmla="*/ 155 h 190"/>
                <a:gd name="T8" fmla="*/ 21 w 243"/>
                <a:gd name="T9" fmla="*/ 114 h 190"/>
                <a:gd name="T10" fmla="*/ 0 w 243"/>
                <a:gd name="T11" fmla="*/ 114 h 190"/>
                <a:gd name="T12" fmla="*/ 0 w 243"/>
                <a:gd name="T13" fmla="*/ 0 h 190"/>
                <a:gd name="T14" fmla="*/ 167 w 243"/>
                <a:gd name="T15" fmla="*/ 0 h 190"/>
                <a:gd name="T16" fmla="*/ 167 w 243"/>
                <a:gd name="T17" fmla="*/ 56 h 190"/>
                <a:gd name="T18" fmla="*/ 77 w 243"/>
                <a:gd name="T19" fmla="*/ 114 h 190"/>
                <a:gd name="T20" fmla="*/ 77 w 243"/>
                <a:gd name="T21" fmla="*/ 150 h 190"/>
                <a:gd name="T22" fmla="*/ 183 w 243"/>
                <a:gd name="T23" fmla="*/ 150 h 190"/>
                <a:gd name="T24" fmla="*/ 222 w 243"/>
                <a:gd name="T25" fmla="*/ 190 h 190"/>
                <a:gd name="T26" fmla="*/ 222 w 243"/>
                <a:gd name="T27" fmla="*/ 150 h 190"/>
                <a:gd name="T28" fmla="*/ 243 w 243"/>
                <a:gd name="T29" fmla="*/ 150 h 190"/>
                <a:gd name="T30" fmla="*/ 243 w 243"/>
                <a:gd name="T31" fmla="*/ 36 h 190"/>
                <a:gd name="T32" fmla="*/ 167 w 243"/>
                <a:gd name="T33" fmla="*/ 3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3" h="190">
                  <a:moveTo>
                    <a:pt x="167" y="56"/>
                  </a:moveTo>
                  <a:lnTo>
                    <a:pt x="167" y="114"/>
                  </a:lnTo>
                  <a:lnTo>
                    <a:pt x="60" y="114"/>
                  </a:lnTo>
                  <a:lnTo>
                    <a:pt x="21" y="155"/>
                  </a:lnTo>
                  <a:lnTo>
                    <a:pt x="21" y="114"/>
                  </a:lnTo>
                  <a:lnTo>
                    <a:pt x="0" y="114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56"/>
                  </a:lnTo>
                  <a:moveTo>
                    <a:pt x="77" y="114"/>
                  </a:moveTo>
                  <a:lnTo>
                    <a:pt x="77" y="150"/>
                  </a:lnTo>
                  <a:lnTo>
                    <a:pt x="183" y="150"/>
                  </a:lnTo>
                  <a:lnTo>
                    <a:pt x="222" y="190"/>
                  </a:lnTo>
                  <a:lnTo>
                    <a:pt x="222" y="150"/>
                  </a:lnTo>
                  <a:lnTo>
                    <a:pt x="243" y="150"/>
                  </a:lnTo>
                  <a:lnTo>
                    <a:pt x="243" y="36"/>
                  </a:lnTo>
                  <a:lnTo>
                    <a:pt x="167" y="36"/>
                  </a:lnTo>
                </a:path>
              </a:pathLst>
            </a:custGeom>
            <a:noFill/>
            <a:ln w="9525" cap="sq">
              <a:gradFill>
                <a:gsLst>
                  <a:gs pos="0">
                    <a:srgbClr val="FF5C39"/>
                  </a:gs>
                  <a:gs pos="685">
                    <a:srgbClr val="FE5B3A"/>
                  </a:gs>
                  <a:gs pos="1370">
                    <a:srgbClr val="FE5B3C"/>
                  </a:gs>
                  <a:gs pos="2055">
                    <a:srgbClr val="FE5B3E"/>
                  </a:gs>
                  <a:gs pos="2740">
                    <a:srgbClr val="FE5B40"/>
                  </a:gs>
                  <a:gs pos="3425">
                    <a:srgbClr val="FE5B42"/>
                  </a:gs>
                  <a:gs pos="4110">
                    <a:srgbClr val="FE5B44"/>
                  </a:gs>
                  <a:gs pos="4795">
                    <a:srgbClr val="FE5B45"/>
                  </a:gs>
                  <a:gs pos="5479">
                    <a:srgbClr val="FE5B47"/>
                  </a:gs>
                  <a:gs pos="6164">
                    <a:srgbClr val="FE5B49"/>
                  </a:gs>
                  <a:gs pos="6849">
                    <a:srgbClr val="FE5B4B"/>
                  </a:gs>
                  <a:gs pos="7534">
                    <a:srgbClr val="FE5B4D"/>
                  </a:gs>
                  <a:gs pos="8219">
                    <a:srgbClr val="FE5B4E"/>
                  </a:gs>
                  <a:gs pos="8904">
                    <a:srgbClr val="FE5B50"/>
                  </a:gs>
                  <a:gs pos="9589">
                    <a:srgbClr val="FE5B52"/>
                  </a:gs>
                  <a:gs pos="10274">
                    <a:srgbClr val="FE5B54"/>
                  </a:gs>
                  <a:gs pos="10959">
                    <a:srgbClr val="FE5B55"/>
                  </a:gs>
                  <a:gs pos="11644">
                    <a:srgbClr val="FE5B57"/>
                  </a:gs>
                  <a:gs pos="12329">
                    <a:srgbClr val="FD5B59"/>
                  </a:gs>
                  <a:gs pos="13014">
                    <a:srgbClr val="FD5B5A"/>
                  </a:gs>
                  <a:gs pos="13699">
                    <a:srgbClr val="FD5B5C"/>
                  </a:gs>
                  <a:gs pos="14384">
                    <a:srgbClr val="FD5B5E"/>
                  </a:gs>
                  <a:gs pos="15068">
                    <a:srgbClr val="FD5B5F"/>
                  </a:gs>
                  <a:gs pos="15753">
                    <a:srgbClr val="FD5B61"/>
                  </a:gs>
                  <a:gs pos="16438">
                    <a:srgbClr val="FD5A63"/>
                  </a:gs>
                  <a:gs pos="17123">
                    <a:srgbClr val="FC5A64"/>
                  </a:gs>
                  <a:gs pos="17808">
                    <a:srgbClr val="FC5A66"/>
                  </a:gs>
                  <a:gs pos="18493">
                    <a:srgbClr val="FC5A67"/>
                  </a:gs>
                  <a:gs pos="19178">
                    <a:srgbClr val="FC5A69"/>
                  </a:gs>
                  <a:gs pos="19863">
                    <a:srgbClr val="FC5A6A"/>
                  </a:gs>
                  <a:gs pos="20548">
                    <a:srgbClr val="FC5A6C"/>
                  </a:gs>
                  <a:gs pos="21233">
                    <a:srgbClr val="FB5A6E"/>
                  </a:gs>
                  <a:gs pos="21918">
                    <a:srgbClr val="FB5A6F"/>
                  </a:gs>
                  <a:gs pos="22603">
                    <a:srgbClr val="FB5A71"/>
                  </a:gs>
                  <a:gs pos="23288">
                    <a:srgbClr val="FB5A72"/>
                  </a:gs>
                  <a:gs pos="23973">
                    <a:srgbClr val="FB5974"/>
                  </a:gs>
                  <a:gs pos="24657">
                    <a:srgbClr val="FA5975"/>
                  </a:gs>
                  <a:gs pos="25343">
                    <a:srgbClr val="FA5977"/>
                  </a:gs>
                  <a:gs pos="26027">
                    <a:srgbClr val="FA5978"/>
                  </a:gs>
                  <a:gs pos="26712">
                    <a:srgbClr val="FA5979"/>
                  </a:gs>
                  <a:gs pos="27397">
                    <a:srgbClr val="FA597B"/>
                  </a:gs>
                  <a:gs pos="28082">
                    <a:srgbClr val="F9597C"/>
                  </a:gs>
                  <a:gs pos="28767">
                    <a:srgbClr val="F9597E"/>
                  </a:gs>
                  <a:gs pos="29452">
                    <a:srgbClr val="F9587F"/>
                  </a:gs>
                  <a:gs pos="30137">
                    <a:srgbClr val="F95880"/>
                  </a:gs>
                  <a:gs pos="30822">
                    <a:srgbClr val="F85882"/>
                  </a:gs>
                  <a:gs pos="31507">
                    <a:srgbClr val="F85883"/>
                  </a:gs>
                  <a:gs pos="32192">
                    <a:srgbClr val="F85885"/>
                  </a:gs>
                  <a:gs pos="32877">
                    <a:srgbClr val="F85886"/>
                  </a:gs>
                  <a:gs pos="33562">
                    <a:srgbClr val="F75887"/>
                  </a:gs>
                  <a:gs pos="34247">
                    <a:srgbClr val="F75789"/>
                  </a:gs>
                  <a:gs pos="34931">
                    <a:srgbClr val="F7578A"/>
                  </a:gs>
                  <a:gs pos="35616">
                    <a:srgbClr val="F6578B"/>
                  </a:gs>
                  <a:gs pos="36301">
                    <a:srgbClr val="F6578C"/>
                  </a:gs>
                  <a:gs pos="36986">
                    <a:srgbClr val="F6578E"/>
                  </a:gs>
                  <a:gs pos="37671">
                    <a:srgbClr val="F6578F"/>
                  </a:gs>
                  <a:gs pos="38356">
                    <a:srgbClr val="F55790"/>
                  </a:gs>
                  <a:gs pos="39041">
                    <a:srgbClr val="F55691"/>
                  </a:gs>
                  <a:gs pos="39726">
                    <a:srgbClr val="F55693"/>
                  </a:gs>
                  <a:gs pos="40411">
                    <a:srgbClr val="F45694"/>
                  </a:gs>
                  <a:gs pos="41096">
                    <a:srgbClr val="F45695"/>
                  </a:gs>
                  <a:gs pos="41781">
                    <a:srgbClr val="F45696"/>
                  </a:gs>
                  <a:gs pos="42466">
                    <a:srgbClr val="F35597"/>
                  </a:gs>
                  <a:gs pos="43151">
                    <a:srgbClr val="F35599"/>
                  </a:gs>
                  <a:gs pos="43836">
                    <a:srgbClr val="F3559A"/>
                  </a:gs>
                  <a:gs pos="44521">
                    <a:srgbClr val="F2559B"/>
                  </a:gs>
                  <a:gs pos="45206">
                    <a:srgbClr val="F2559C"/>
                  </a:gs>
                  <a:gs pos="45890">
                    <a:srgbClr val="F2559D"/>
                  </a:gs>
                  <a:gs pos="46575">
                    <a:srgbClr val="F1549E"/>
                  </a:gs>
                  <a:gs pos="47260">
                    <a:srgbClr val="F1549F"/>
                  </a:gs>
                  <a:gs pos="47945">
                    <a:srgbClr val="F054A0"/>
                  </a:gs>
                  <a:gs pos="48630">
                    <a:srgbClr val="F054A1"/>
                  </a:gs>
                  <a:gs pos="49315">
                    <a:srgbClr val="F054A2"/>
                  </a:gs>
                  <a:gs pos="50000">
                    <a:srgbClr val="EF53A3"/>
                  </a:gs>
                  <a:gs pos="50685">
                    <a:srgbClr val="EF53A4"/>
                  </a:gs>
                  <a:gs pos="51370">
                    <a:srgbClr val="EE53A5"/>
                  </a:gs>
                  <a:gs pos="52055">
                    <a:srgbClr val="EE53A6"/>
                  </a:gs>
                  <a:gs pos="52740">
                    <a:srgbClr val="EE52A7"/>
                  </a:gs>
                  <a:gs pos="53425">
                    <a:srgbClr val="ED52A8"/>
                  </a:gs>
                  <a:gs pos="54110">
                    <a:srgbClr val="ED52A9"/>
                  </a:gs>
                  <a:gs pos="54795">
                    <a:srgbClr val="EC52AA"/>
                  </a:gs>
                  <a:gs pos="55480">
                    <a:srgbClr val="EC52AB"/>
                  </a:gs>
                  <a:gs pos="56164">
                    <a:srgbClr val="EC51AC"/>
                  </a:gs>
                  <a:gs pos="56849">
                    <a:srgbClr val="EB51AD"/>
                  </a:gs>
                  <a:gs pos="57534">
                    <a:srgbClr val="EB51AE"/>
                  </a:gs>
                  <a:gs pos="58219">
                    <a:srgbClr val="EA51AF"/>
                  </a:gs>
                  <a:gs pos="58904">
                    <a:srgbClr val="EA50B0"/>
                  </a:gs>
                  <a:gs pos="59589">
                    <a:srgbClr val="E950B1"/>
                  </a:gs>
                  <a:gs pos="60274">
                    <a:srgbClr val="E950B1"/>
                  </a:gs>
                  <a:gs pos="60959">
                    <a:srgbClr val="E850B2"/>
                  </a:gs>
                  <a:gs pos="61644">
                    <a:srgbClr val="E84FB3"/>
                  </a:gs>
                  <a:gs pos="62329">
                    <a:srgbClr val="E74FB4"/>
                  </a:gs>
                  <a:gs pos="63014">
                    <a:srgbClr val="E74FB5"/>
                  </a:gs>
                  <a:gs pos="63699">
                    <a:srgbClr val="E64FB6"/>
                  </a:gs>
                  <a:gs pos="64384">
                    <a:srgbClr val="E64EB6"/>
                  </a:gs>
                  <a:gs pos="65069">
                    <a:srgbClr val="E54EB7"/>
                  </a:gs>
                  <a:gs pos="65753">
                    <a:srgbClr val="E54EB8"/>
                  </a:gs>
                  <a:gs pos="66438">
                    <a:srgbClr val="E44EB9"/>
                  </a:gs>
                  <a:gs pos="67123">
                    <a:srgbClr val="E44DB9"/>
                  </a:gs>
                  <a:gs pos="67808">
                    <a:srgbClr val="E34DBA"/>
                  </a:gs>
                  <a:gs pos="68493">
                    <a:srgbClr val="E34DBB"/>
                  </a:gs>
                  <a:gs pos="69178">
                    <a:srgbClr val="E24CBB"/>
                  </a:gs>
                  <a:gs pos="69863">
                    <a:srgbClr val="E24CBC"/>
                  </a:gs>
                  <a:gs pos="70548">
                    <a:srgbClr val="E14CBD"/>
                  </a:gs>
                  <a:gs pos="71233">
                    <a:srgbClr val="E14CBD"/>
                  </a:gs>
                  <a:gs pos="71918">
                    <a:srgbClr val="E04BBE"/>
                  </a:gs>
                  <a:gs pos="72603">
                    <a:srgbClr val="E04BBF"/>
                  </a:gs>
                  <a:gs pos="73288">
                    <a:srgbClr val="DF4BBF"/>
                  </a:gs>
                  <a:gs pos="73973">
                    <a:srgbClr val="DF4AC0"/>
                  </a:gs>
                  <a:gs pos="74657">
                    <a:srgbClr val="DE4AC0"/>
                  </a:gs>
                  <a:gs pos="75343">
                    <a:srgbClr val="DE4AC1"/>
                  </a:gs>
                  <a:gs pos="76027">
                    <a:srgbClr val="DD4AC1"/>
                  </a:gs>
                  <a:gs pos="76712">
                    <a:srgbClr val="DC49C2"/>
                  </a:gs>
                  <a:gs pos="77397">
                    <a:srgbClr val="DC49C2"/>
                  </a:gs>
                  <a:gs pos="78082">
                    <a:srgbClr val="DB49C3"/>
                  </a:gs>
                  <a:gs pos="78767">
                    <a:srgbClr val="DB48C3"/>
                  </a:gs>
                  <a:gs pos="79452">
                    <a:srgbClr val="DA48C4"/>
                  </a:gs>
                  <a:gs pos="80137">
                    <a:srgbClr val="DA48C4"/>
                  </a:gs>
                  <a:gs pos="80822">
                    <a:srgbClr val="D947C5"/>
                  </a:gs>
                  <a:gs pos="81507">
                    <a:srgbClr val="D847C5"/>
                  </a:gs>
                  <a:gs pos="82192">
                    <a:srgbClr val="D847C6"/>
                  </a:gs>
                  <a:gs pos="82877">
                    <a:srgbClr val="D746C6"/>
                  </a:gs>
                  <a:gs pos="83562">
                    <a:srgbClr val="D746C7"/>
                  </a:gs>
                  <a:gs pos="84247">
                    <a:srgbClr val="D646C7"/>
                  </a:gs>
                  <a:gs pos="84931">
                    <a:srgbClr val="D545C7"/>
                  </a:gs>
                  <a:gs pos="85616">
                    <a:srgbClr val="D545C8"/>
                  </a:gs>
                  <a:gs pos="86301">
                    <a:srgbClr val="D445C8"/>
                  </a:gs>
                  <a:gs pos="86986">
                    <a:srgbClr val="D344C8"/>
                  </a:gs>
                  <a:gs pos="87671">
                    <a:srgbClr val="D344C9"/>
                  </a:gs>
                  <a:gs pos="88356">
                    <a:srgbClr val="D244C9"/>
                  </a:gs>
                  <a:gs pos="89041">
                    <a:srgbClr val="D143C9"/>
                  </a:gs>
                  <a:gs pos="89726">
                    <a:srgbClr val="D143C9"/>
                  </a:gs>
                  <a:gs pos="90411">
                    <a:srgbClr val="D043CA"/>
                  </a:gs>
                  <a:gs pos="91096">
                    <a:srgbClr val="CF42CA"/>
                  </a:gs>
                  <a:gs pos="91781">
                    <a:srgbClr val="CF42CA"/>
                  </a:gs>
                  <a:gs pos="92466">
                    <a:srgbClr val="CE42CA"/>
                  </a:gs>
                  <a:gs pos="93151">
                    <a:srgbClr val="CD41CB"/>
                  </a:gs>
                  <a:gs pos="93836">
                    <a:srgbClr val="CD41CB"/>
                  </a:gs>
                  <a:gs pos="94520">
                    <a:srgbClr val="CC41CB"/>
                  </a:gs>
                  <a:gs pos="95205">
                    <a:srgbClr val="CB40CB"/>
                  </a:gs>
                  <a:gs pos="95890">
                    <a:srgbClr val="CB40CB"/>
                  </a:gs>
                  <a:gs pos="96575">
                    <a:srgbClr val="CA3FCB"/>
                  </a:gs>
                  <a:gs pos="97260">
                    <a:srgbClr val="C93FCB"/>
                  </a:gs>
                  <a:gs pos="97945">
                    <a:srgbClr val="C93FCB"/>
                  </a:gs>
                  <a:gs pos="98630">
                    <a:srgbClr val="C83ECB"/>
                  </a:gs>
                  <a:gs pos="99315">
                    <a:srgbClr val="C73ECB"/>
                  </a:gs>
                  <a:gs pos="100000">
                    <a:srgbClr val="C73ECC"/>
                  </a:gs>
                  <a:gs pos="100000">
                    <a:srgbClr val="FF5C39"/>
                  </a:gs>
                  <a:gs pos="100000">
                    <a:srgbClr val="FE5B3A"/>
                  </a:gs>
                  <a:gs pos="100000">
                    <a:srgbClr val="FE5B3C"/>
                  </a:gs>
                  <a:gs pos="100000">
                    <a:srgbClr val="FE5B3E"/>
                  </a:gs>
                  <a:gs pos="100000">
                    <a:srgbClr val="FE5B40"/>
                  </a:gs>
                  <a:gs pos="100000">
                    <a:srgbClr val="FE5B42"/>
                  </a:gs>
                  <a:gs pos="100000">
                    <a:srgbClr val="FE5B44"/>
                  </a:gs>
                  <a:gs pos="100000">
                    <a:srgbClr val="FE5B45"/>
                  </a:gs>
                  <a:gs pos="100000">
                    <a:srgbClr val="FE5B47"/>
                  </a:gs>
                  <a:gs pos="100000">
                    <a:srgbClr val="FE5B49"/>
                  </a:gs>
                  <a:gs pos="100000">
                    <a:srgbClr val="FE5B4B"/>
                  </a:gs>
                  <a:gs pos="100000">
                    <a:srgbClr val="FE5B4D"/>
                  </a:gs>
                  <a:gs pos="100000">
                    <a:srgbClr val="FE5B4E"/>
                  </a:gs>
                  <a:gs pos="100000">
                    <a:srgbClr val="FE5B50"/>
                  </a:gs>
                  <a:gs pos="100000">
                    <a:srgbClr val="FE5B52"/>
                  </a:gs>
                  <a:gs pos="100000">
                    <a:srgbClr val="FE5B54"/>
                  </a:gs>
                  <a:gs pos="100000">
                    <a:srgbClr val="FE5B55"/>
                  </a:gs>
                  <a:gs pos="100000">
                    <a:srgbClr val="FE5B57"/>
                  </a:gs>
                  <a:gs pos="100000">
                    <a:srgbClr val="FD5B59"/>
                  </a:gs>
                  <a:gs pos="100000">
                    <a:srgbClr val="FD5B5A"/>
                  </a:gs>
                  <a:gs pos="100000">
                    <a:srgbClr val="FD5B5C"/>
                  </a:gs>
                  <a:gs pos="100000">
                    <a:srgbClr val="FD5B5E"/>
                  </a:gs>
                  <a:gs pos="100000">
                    <a:srgbClr val="FD5B5F"/>
                  </a:gs>
                  <a:gs pos="100000">
                    <a:srgbClr val="FD5B61"/>
                  </a:gs>
                  <a:gs pos="100000">
                    <a:srgbClr val="FD5A63"/>
                  </a:gs>
                  <a:gs pos="100000">
                    <a:srgbClr val="FC5A64"/>
                  </a:gs>
                  <a:gs pos="100000">
                    <a:srgbClr val="FC5A66"/>
                  </a:gs>
                  <a:gs pos="100000">
                    <a:srgbClr val="FC5A67"/>
                  </a:gs>
                  <a:gs pos="100000">
                    <a:srgbClr val="FC5A69"/>
                  </a:gs>
                  <a:gs pos="100000">
                    <a:srgbClr val="FC5A6A"/>
                  </a:gs>
                  <a:gs pos="100000">
                    <a:srgbClr val="FC5A6C"/>
                  </a:gs>
                  <a:gs pos="100000">
                    <a:srgbClr val="FB5A6E"/>
                  </a:gs>
                  <a:gs pos="100000">
                    <a:srgbClr val="FB5A6F"/>
                  </a:gs>
                  <a:gs pos="100000">
                    <a:srgbClr val="FB5A71"/>
                  </a:gs>
                  <a:gs pos="100000">
                    <a:srgbClr val="FB5A72"/>
                  </a:gs>
                  <a:gs pos="100000">
                    <a:srgbClr val="FB5974"/>
                  </a:gs>
                  <a:gs pos="100000">
                    <a:srgbClr val="FA5975"/>
                  </a:gs>
                  <a:gs pos="100000">
                    <a:srgbClr val="FA5977"/>
                  </a:gs>
                  <a:gs pos="100000">
                    <a:srgbClr val="FA5978"/>
                  </a:gs>
                  <a:gs pos="100000">
                    <a:srgbClr val="FA5979"/>
                  </a:gs>
                  <a:gs pos="100000">
                    <a:srgbClr val="FA597B"/>
                  </a:gs>
                  <a:gs pos="100000">
                    <a:srgbClr val="F9597C"/>
                  </a:gs>
                  <a:gs pos="100000">
                    <a:srgbClr val="F9597E"/>
                  </a:gs>
                  <a:gs pos="100000">
                    <a:srgbClr val="F9587F"/>
                  </a:gs>
                  <a:gs pos="100000">
                    <a:srgbClr val="F95880"/>
                  </a:gs>
                  <a:gs pos="100000">
                    <a:srgbClr val="F85882"/>
                  </a:gs>
                  <a:gs pos="100000">
                    <a:srgbClr val="F85883"/>
                  </a:gs>
                  <a:gs pos="100000">
                    <a:srgbClr val="F85885"/>
                  </a:gs>
                  <a:gs pos="100000">
                    <a:srgbClr val="F85886"/>
                  </a:gs>
                  <a:gs pos="100000">
                    <a:srgbClr val="F75887"/>
                  </a:gs>
                  <a:gs pos="100000">
                    <a:srgbClr val="F75789"/>
                  </a:gs>
                  <a:gs pos="100000">
                    <a:srgbClr val="F7578A"/>
                  </a:gs>
                  <a:gs pos="100000">
                    <a:srgbClr val="F6578B"/>
                  </a:gs>
                  <a:gs pos="100000">
                    <a:srgbClr val="F6578C"/>
                  </a:gs>
                  <a:gs pos="100000">
                    <a:srgbClr val="F6578E"/>
                  </a:gs>
                  <a:gs pos="100000">
                    <a:srgbClr val="F6578F"/>
                  </a:gs>
                  <a:gs pos="100000">
                    <a:srgbClr val="F55790"/>
                  </a:gs>
                  <a:gs pos="100000">
                    <a:srgbClr val="F55691"/>
                  </a:gs>
                  <a:gs pos="100000">
                    <a:srgbClr val="F55693"/>
                  </a:gs>
                  <a:gs pos="100000">
                    <a:srgbClr val="F45694"/>
                  </a:gs>
                  <a:gs pos="100000">
                    <a:srgbClr val="F45695"/>
                  </a:gs>
                  <a:gs pos="100000">
                    <a:srgbClr val="F45696"/>
                  </a:gs>
                  <a:gs pos="100000">
                    <a:srgbClr val="F35597"/>
                  </a:gs>
                  <a:gs pos="100000">
                    <a:srgbClr val="F35599"/>
                  </a:gs>
                  <a:gs pos="100000">
                    <a:srgbClr val="F3559A"/>
                  </a:gs>
                  <a:gs pos="100000">
                    <a:srgbClr val="F2559B"/>
                  </a:gs>
                  <a:gs pos="100000">
                    <a:srgbClr val="F2559C"/>
                  </a:gs>
                  <a:gs pos="100000">
                    <a:srgbClr val="F2559D"/>
                  </a:gs>
                  <a:gs pos="100000">
                    <a:srgbClr val="F1549E"/>
                  </a:gs>
                  <a:gs pos="100000">
                    <a:srgbClr val="F1549F"/>
                  </a:gs>
                  <a:gs pos="100000">
                    <a:srgbClr val="F054A0"/>
                  </a:gs>
                  <a:gs pos="100000">
                    <a:srgbClr val="F054A1"/>
                  </a:gs>
                  <a:gs pos="100000">
                    <a:srgbClr val="F054A2"/>
                  </a:gs>
                  <a:gs pos="100000">
                    <a:srgbClr val="EF53A3"/>
                  </a:gs>
                  <a:gs pos="100000">
                    <a:srgbClr val="EF53A4"/>
                  </a:gs>
                  <a:gs pos="100000">
                    <a:srgbClr val="EE53A5"/>
                  </a:gs>
                  <a:gs pos="100000">
                    <a:srgbClr val="EE53A6"/>
                  </a:gs>
                  <a:gs pos="100000">
                    <a:srgbClr val="EE52A7"/>
                  </a:gs>
                  <a:gs pos="100000">
                    <a:srgbClr val="ED52A8"/>
                  </a:gs>
                  <a:gs pos="100000">
                    <a:srgbClr val="ED52A9"/>
                  </a:gs>
                  <a:gs pos="100000">
                    <a:srgbClr val="EC52AA"/>
                  </a:gs>
                  <a:gs pos="100000">
                    <a:srgbClr val="EC52AB"/>
                  </a:gs>
                  <a:gs pos="100000">
                    <a:srgbClr val="EC51AC"/>
                  </a:gs>
                  <a:gs pos="100000">
                    <a:srgbClr val="EB51AD"/>
                  </a:gs>
                  <a:gs pos="100000">
                    <a:srgbClr val="EB51AE"/>
                  </a:gs>
                  <a:gs pos="100000">
                    <a:srgbClr val="EA51AF"/>
                  </a:gs>
                  <a:gs pos="100000">
                    <a:srgbClr val="EA50B0"/>
                  </a:gs>
                  <a:gs pos="100000">
                    <a:srgbClr val="E950B1"/>
                  </a:gs>
                  <a:gs pos="100000">
                    <a:srgbClr val="E950B1"/>
                  </a:gs>
                  <a:gs pos="100000">
                    <a:srgbClr val="E850B2"/>
                  </a:gs>
                  <a:gs pos="100000">
                    <a:srgbClr val="E84FB3"/>
                  </a:gs>
                  <a:gs pos="100000">
                    <a:srgbClr val="E74FB4"/>
                  </a:gs>
                  <a:gs pos="100000">
                    <a:srgbClr val="E74FB5"/>
                  </a:gs>
                  <a:gs pos="100000">
                    <a:srgbClr val="E64FB6"/>
                  </a:gs>
                  <a:gs pos="100000">
                    <a:srgbClr val="E64EB6"/>
                  </a:gs>
                  <a:gs pos="100000">
                    <a:srgbClr val="E54EB7"/>
                  </a:gs>
                  <a:gs pos="100000">
                    <a:srgbClr val="E54EB8"/>
                  </a:gs>
                  <a:gs pos="100000">
                    <a:srgbClr val="E44EB9"/>
                  </a:gs>
                  <a:gs pos="100000">
                    <a:srgbClr val="E44DB9"/>
                  </a:gs>
                  <a:gs pos="100000">
                    <a:srgbClr val="E34DBA"/>
                  </a:gs>
                  <a:gs pos="100000">
                    <a:srgbClr val="E34DBB"/>
                  </a:gs>
                  <a:gs pos="100000">
                    <a:srgbClr val="E24CBB"/>
                  </a:gs>
                  <a:gs pos="100000">
                    <a:srgbClr val="E24CBC"/>
                  </a:gs>
                  <a:gs pos="100000">
                    <a:srgbClr val="E14CBD"/>
                  </a:gs>
                  <a:gs pos="100000">
                    <a:srgbClr val="E14CBD"/>
                  </a:gs>
                  <a:gs pos="100000">
                    <a:srgbClr val="E04BBE"/>
                  </a:gs>
                  <a:gs pos="100000">
                    <a:srgbClr val="E04BBF"/>
                  </a:gs>
                  <a:gs pos="100000">
                    <a:srgbClr val="DF4BBF"/>
                  </a:gs>
                  <a:gs pos="100000">
                    <a:srgbClr val="DF4AC0"/>
                  </a:gs>
                  <a:gs pos="100000">
                    <a:srgbClr val="DE4AC0"/>
                  </a:gs>
                  <a:gs pos="100000">
                    <a:srgbClr val="DE4AC1"/>
                  </a:gs>
                  <a:gs pos="100000">
                    <a:srgbClr val="DD4AC1"/>
                  </a:gs>
                  <a:gs pos="100000">
                    <a:srgbClr val="DC49C2"/>
                  </a:gs>
                  <a:gs pos="100000">
                    <a:srgbClr val="DC49C2"/>
                  </a:gs>
                  <a:gs pos="100000">
                    <a:srgbClr val="DB49C3"/>
                  </a:gs>
                  <a:gs pos="100000">
                    <a:srgbClr val="DB48C3"/>
                  </a:gs>
                  <a:gs pos="100000">
                    <a:srgbClr val="DA48C4"/>
                  </a:gs>
                  <a:gs pos="100000">
                    <a:srgbClr val="DA48C4"/>
                  </a:gs>
                  <a:gs pos="100000">
                    <a:srgbClr val="D947C5"/>
                  </a:gs>
                  <a:gs pos="100000">
                    <a:srgbClr val="D847C5"/>
                  </a:gs>
                  <a:gs pos="100000">
                    <a:srgbClr val="D847C6"/>
                  </a:gs>
                  <a:gs pos="100000">
                    <a:srgbClr val="D746C6"/>
                  </a:gs>
                  <a:gs pos="100000">
                    <a:srgbClr val="D746C7"/>
                  </a:gs>
                  <a:gs pos="100000">
                    <a:srgbClr val="D646C7"/>
                  </a:gs>
                  <a:gs pos="100000">
                    <a:srgbClr val="D545C7"/>
                  </a:gs>
                  <a:gs pos="100000">
                    <a:srgbClr val="D545C8"/>
                  </a:gs>
                  <a:gs pos="100000">
                    <a:srgbClr val="D445C8"/>
                  </a:gs>
                  <a:gs pos="100000">
                    <a:srgbClr val="D344C8"/>
                  </a:gs>
                  <a:gs pos="100000">
                    <a:srgbClr val="D344C9"/>
                  </a:gs>
                  <a:gs pos="100000">
                    <a:srgbClr val="D244C9"/>
                  </a:gs>
                  <a:gs pos="100000">
                    <a:srgbClr val="D143C9"/>
                  </a:gs>
                  <a:gs pos="100000">
                    <a:srgbClr val="D143C9"/>
                  </a:gs>
                  <a:gs pos="100000">
                    <a:srgbClr val="D043CA"/>
                  </a:gs>
                  <a:gs pos="100000">
                    <a:srgbClr val="CF42CA"/>
                  </a:gs>
                  <a:gs pos="100000">
                    <a:srgbClr val="CF42CA"/>
                  </a:gs>
                  <a:gs pos="100000">
                    <a:srgbClr val="CE42CA"/>
                  </a:gs>
                  <a:gs pos="100000">
                    <a:srgbClr val="CD41CB"/>
                  </a:gs>
                  <a:gs pos="100000">
                    <a:srgbClr val="CD41CB"/>
                  </a:gs>
                  <a:gs pos="100000">
                    <a:srgbClr val="CC41CB"/>
                  </a:gs>
                  <a:gs pos="100000">
                    <a:srgbClr val="CB40CB"/>
                  </a:gs>
                  <a:gs pos="100000">
                    <a:srgbClr val="CB40CB"/>
                  </a:gs>
                  <a:gs pos="100000">
                    <a:srgbClr val="CA3FCB"/>
                  </a:gs>
                  <a:gs pos="100000">
                    <a:srgbClr val="C93FCB"/>
                  </a:gs>
                  <a:gs pos="100000">
                    <a:srgbClr val="C93FCB"/>
                  </a:gs>
                  <a:gs pos="100000">
                    <a:srgbClr val="C83ECB"/>
                  </a:gs>
                  <a:gs pos="100000">
                    <a:srgbClr val="C73ECB"/>
                  </a:gs>
                  <a:gs pos="100000">
                    <a:srgbClr val="C73ECC"/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kern="0" dirty="0">
                <a:solidFill>
                  <a:srgbClr val="000000"/>
                </a:solidFill>
                <a:latin typeface="Microsoft YaHei UI" panose="020B0503020204020204" pitchFamily="34" charset="-122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18552A64-5A48-E5F9-9E2C-0BD4A4E6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04180" y="2185225"/>
            <a:ext cx="4616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sz="1800" b="1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提示</a:t>
            </a:r>
          </a:p>
        </p:txBody>
      </p:sp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3F7CD189-E6C0-81B3-A74F-23AD7F25AD4F}"/>
              </a:ext>
            </a:extLst>
          </p:cNvPr>
          <p:cNvSpPr/>
          <p:nvPr/>
        </p:nvSpPr>
        <p:spPr bwMode="auto">
          <a:xfrm>
            <a:off x="1678923" y="2547802"/>
            <a:ext cx="3353790" cy="1043052"/>
          </a:xfrm>
          <a:prstGeom prst="wedgeRoundRectCallout">
            <a:avLst>
              <a:gd name="adj1" fmla="val -57645"/>
              <a:gd name="adj2" fmla="val 10145"/>
              <a:gd name="adj3" fmla="val 7300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zh-CN" sz="1400" b="1" dirty="0">
                <a:solidFill>
                  <a:schemeClr val="tx1"/>
                </a:solidFill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我和妈妈要去伦敦探望我的表亲。请给我一些在伦敦可以欣赏和体验的活动的建议。</a:t>
            </a:r>
          </a:p>
        </p:txBody>
      </p:sp>
      <p:pic>
        <p:nvPicPr>
          <p:cNvPr id="38" name="Picture 2">
            <a:extLst>
              <a:ext uri="{FF2B5EF4-FFF2-40B4-BE49-F238E27FC236}">
                <a16:creationId xmlns:a16="http://schemas.microsoft.com/office/drawing/2014/main" id="{5094A4FD-AD2E-198B-2B38-4B83EEF45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48802" y="3760102"/>
            <a:ext cx="1049817" cy="104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AED0AE-335C-CFD3-6BC4-077A1A00D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619494" y="5048243"/>
            <a:ext cx="16192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Microsoft Copilot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40B522-5D91-25DD-061D-47130F557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77906" y="3907679"/>
            <a:ext cx="1093317" cy="9887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9CD09-6CC6-2099-7D45-D7ECD5827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330331" y="5048243"/>
            <a:ext cx="238847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sz="16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大型语言模型 (LLM)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0E31D30-D49E-C229-8650-9B35ABFC3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257304" y="4070653"/>
            <a:ext cx="1394301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pic>
        <p:nvPicPr>
          <p:cNvPr id="26" name="Graphic 25">
            <a:extLst>
              <a:ext uri="{FF2B5EF4-FFF2-40B4-BE49-F238E27FC236}">
                <a16:creationId xmlns:a16="http://schemas.microsoft.com/office/drawing/2014/main" id="{754C8EC5-701A-B2ED-4BB9-D4CAA2C6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53088" y="2366301"/>
            <a:ext cx="1580528" cy="1580526"/>
          </a:xfrm>
          <a:prstGeom prst="rect">
            <a:avLst/>
          </a:prstGeom>
          <a:effectLst>
            <a:innerShdw blurRad="152400" dist="114300" dir="13500000">
              <a:prstClr val="black">
                <a:alpha val="16000"/>
              </a:prstClr>
            </a:innerShdw>
          </a:effec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370FAFF-143E-4166-E55F-06183EF46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057249" y="3863370"/>
            <a:ext cx="794596" cy="268525"/>
          </a:xfrm>
          <a:prstGeom prst="bentConnector2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2DF3B2C-BAA6-D94A-586A-79E8450B6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09117" y="3596443"/>
            <a:ext cx="1268472" cy="307777"/>
          </a:xfrm>
          <a:prstGeom prst="rect">
            <a:avLst/>
          </a:prstGeom>
          <a:solidFill>
            <a:srgbClr val="F4F3F5"/>
          </a:solidFill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sz="1400" b="1" dirty="0">
                <a:latin typeface="Segoe UI Semibold" panose="020B0702040204020203" pitchFamily="34" charset="0"/>
                <a:ea typeface="Microsoft YaHei UI" panose="020B0503020204020204" pitchFamily="34" charset="-122"/>
                <a:cs typeface="+mj-cs"/>
              </a:rPr>
              <a:t>训练数据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A811573-BD92-D41B-3188-653F5964E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7412116" y="4549450"/>
            <a:ext cx="1399635" cy="0"/>
          </a:xfrm>
          <a:prstGeom prst="straightConnector1">
            <a:avLst/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8" name="Speech Bubble: Rectangle with Corners Rounded 17" descr="Dear &lt;recipient&gt;,&#10;Please find enclosed my application for the role of …">
            <a:extLst>
              <a:ext uri="{FF2B5EF4-FFF2-40B4-BE49-F238E27FC236}">
                <a16:creationId xmlns:a16="http://schemas.microsoft.com/office/drawing/2014/main" id="{BD8FBF9D-90A6-17CF-8B76-F18A061196E9}"/>
              </a:ext>
            </a:extLst>
          </p:cNvPr>
          <p:cNvSpPr/>
          <p:nvPr/>
        </p:nvSpPr>
        <p:spPr bwMode="auto">
          <a:xfrm>
            <a:off x="861560" y="4049837"/>
            <a:ext cx="4151313" cy="1919164"/>
          </a:xfrm>
          <a:prstGeom prst="wedgeRoundRectCallout">
            <a:avLst>
              <a:gd name="adj1" fmla="val 67623"/>
              <a:gd name="adj2" fmla="val -36196"/>
              <a:gd name="adj3" fmla="val 3500"/>
            </a:avLst>
          </a:prstGeom>
          <a:solidFill>
            <a:schemeClr val="bg1"/>
          </a:solidFill>
          <a:ln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ts val="200"/>
              </a:spcAft>
            </a:pPr>
            <a:r>
              <a:rPr lang="zh-CN" sz="1400" dirty="0">
                <a:solidFill>
                  <a:schemeClr val="tx1"/>
                </a:solidFill>
                <a:latin typeface="Microsoft YaHei UI" panose="020B0503020204020204" pitchFamily="34" charset="-122"/>
              </a:rPr>
              <a:t>伦敦是一个充满历史、文化和激情的城市！以下是一些可以欣赏和体验的活动建议：</a:t>
            </a:r>
          </a:p>
          <a:p>
            <a:pPr marL="285750" indent="-190500" algn="l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chemeClr val="tx1"/>
                </a:solidFill>
                <a:latin typeface="Microsoft YaHei UI" panose="020B0503020204020204" pitchFamily="34" charset="-122"/>
              </a:rPr>
              <a:t>白金汉宫：参观国事大厅并观看卫兵换岗仪式。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chemeClr val="tx1"/>
                </a:solidFill>
                <a:latin typeface="Microsoft YaHei UI" panose="020B0503020204020204" pitchFamily="34" charset="-122"/>
              </a:rPr>
              <a:t>伦敦塔：探索这座历史悠久的城堡，欣赏王冠珠宝。 </a:t>
            </a:r>
          </a:p>
          <a:p>
            <a:pPr marL="285750" indent="-190500" defTabSz="932472" fontAlgn="base">
              <a:spcBef>
                <a:spcPct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zh-CN" sz="1400" dirty="0">
                <a:solidFill>
                  <a:schemeClr val="tx1"/>
                </a:solidFill>
                <a:latin typeface="Microsoft YaHei UI" panose="020B0503020204020204" pitchFamily="34" charset="-122"/>
              </a:rPr>
              <a:t>...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954D6-30D6-2512-112E-D72639EBD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58491" y="4124733"/>
            <a:ext cx="242896" cy="242894"/>
            <a:chOff x="11303794" y="1621403"/>
            <a:chExt cx="244474" cy="244472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D0942F4-5722-4790-33DB-D3DEF33C52AD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43" name="Arrow: Bent 42">
              <a:extLst>
                <a:ext uri="{FF2B5EF4-FFF2-40B4-BE49-F238E27FC236}">
                  <a16:creationId xmlns:a16="http://schemas.microsoft.com/office/drawing/2014/main" id="{5D6ABEE4-B0F2-0D74-F13E-1C1CBB963B9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4EA26EF-D369-3186-02EA-9CF36F57C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51605" y="3949206"/>
            <a:ext cx="242896" cy="242894"/>
            <a:chOff x="11303794" y="1621403"/>
            <a:chExt cx="244474" cy="244472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F13F336-E67D-B508-13AD-AB0F4098B390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52" name="Arrow: Bent 51">
              <a:extLst>
                <a:ext uri="{FF2B5EF4-FFF2-40B4-BE49-F238E27FC236}">
                  <a16:creationId xmlns:a16="http://schemas.microsoft.com/office/drawing/2014/main" id="{34F89DCC-AD14-7F08-E74E-7F3C226B47C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DD30573-2FC0-7239-54B9-54060871A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169220" y="4428003"/>
            <a:ext cx="242896" cy="242894"/>
            <a:chOff x="11303794" y="1621403"/>
            <a:chExt cx="244474" cy="244472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A6474EA-9969-8D6A-078C-3E86A5560345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56" name="Arrow: Bent 55">
              <a:extLst>
                <a:ext uri="{FF2B5EF4-FFF2-40B4-BE49-F238E27FC236}">
                  <a16:creationId xmlns:a16="http://schemas.microsoft.com/office/drawing/2014/main" id="{B19B3B64-0531-7B13-A8D7-23C50F134F86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DABA0D2-596E-EEA4-DA12-FC367922C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0077388" y="4273483"/>
            <a:ext cx="242896" cy="242894"/>
            <a:chOff x="11303794" y="1621403"/>
            <a:chExt cx="244474" cy="244472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A830584-205D-7643-9A4B-6AE883AB1EFC}"/>
                </a:ext>
              </a:extLst>
            </p:cNvPr>
            <p:cNvSpPr/>
            <p:nvPr/>
          </p:nvSpPr>
          <p:spPr bwMode="auto">
            <a:xfrm>
              <a:off x="11303794" y="1621403"/>
              <a:ext cx="244474" cy="244472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cs typeface="Segoe UI" pitchFamily="34" charset="0"/>
              </a:endParaRPr>
            </a:p>
          </p:txBody>
        </p:sp>
        <p:sp>
          <p:nvSpPr>
            <p:cNvPr id="63" name="Arrow: Bent 62">
              <a:extLst>
                <a:ext uri="{FF2B5EF4-FFF2-40B4-BE49-F238E27FC236}">
                  <a16:creationId xmlns:a16="http://schemas.microsoft.com/office/drawing/2014/main" id="{00BEE1A7-387D-1D43-3E16-E99EA20C7965}"/>
                </a:ext>
              </a:extLst>
            </p:cNvPr>
            <p:cNvSpPr/>
            <p:nvPr/>
          </p:nvSpPr>
          <p:spPr bwMode="auto">
            <a:xfrm rot="13238370" flipV="1">
              <a:off x="11373179" y="1701691"/>
              <a:ext cx="77128" cy="83898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10979"/>
              </a:avLst>
            </a:prstGeom>
            <a:ln w="3175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" pitchFamily="34" charset="0"/>
              </a:endParaRPr>
            </a:p>
          </p:txBody>
        </p:sp>
      </p:grpSp>
      <p:sp>
        <p:nvSpPr>
          <p:cNvPr id="1029" name="Books">
            <a:extLst>
              <a:ext uri="{FF2B5EF4-FFF2-40B4-BE49-F238E27FC236}">
                <a16:creationId xmlns:a16="http://schemas.microsoft.com/office/drawing/2014/main" id="{D2A75493-48F3-CC07-F4E2-F809F3FE5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554375" y="3083120"/>
            <a:ext cx="389916" cy="307868"/>
          </a:xfrm>
          <a:custGeom>
            <a:avLst/>
            <a:gdLst>
              <a:gd name="T0" fmla="*/ 3195 w 3452"/>
              <a:gd name="T1" fmla="*/ 1671 h 2724"/>
              <a:gd name="T2" fmla="*/ 309 w 3452"/>
              <a:gd name="T3" fmla="*/ 1671 h 2724"/>
              <a:gd name="T4" fmla="*/ 0 w 3452"/>
              <a:gd name="T5" fmla="*/ 1362 h 2724"/>
              <a:gd name="T6" fmla="*/ 309 w 3452"/>
              <a:gd name="T7" fmla="*/ 1053 h 2724"/>
              <a:gd name="T8" fmla="*/ 3195 w 3452"/>
              <a:gd name="T9" fmla="*/ 1053 h 2724"/>
              <a:gd name="T10" fmla="*/ 3018 w 3452"/>
              <a:gd name="T11" fmla="*/ 1053 h 2724"/>
              <a:gd name="T12" fmla="*/ 2937 w 3452"/>
              <a:gd name="T13" fmla="*/ 1362 h 2724"/>
              <a:gd name="T14" fmla="*/ 3018 w 3452"/>
              <a:gd name="T15" fmla="*/ 1671 h 2724"/>
              <a:gd name="T16" fmla="*/ 3452 w 3452"/>
              <a:gd name="T17" fmla="*/ 0 h 2724"/>
              <a:gd name="T18" fmla="*/ 566 w 3452"/>
              <a:gd name="T19" fmla="*/ 0 h 2724"/>
              <a:gd name="T20" fmla="*/ 257 w 3452"/>
              <a:gd name="T21" fmla="*/ 309 h 2724"/>
              <a:gd name="T22" fmla="*/ 566 w 3452"/>
              <a:gd name="T23" fmla="*/ 618 h 2724"/>
              <a:gd name="T24" fmla="*/ 3452 w 3452"/>
              <a:gd name="T25" fmla="*/ 618 h 2724"/>
              <a:gd name="T26" fmla="*/ 3275 w 3452"/>
              <a:gd name="T27" fmla="*/ 0 h 2724"/>
              <a:gd name="T28" fmla="*/ 3195 w 3452"/>
              <a:gd name="T29" fmla="*/ 309 h 2724"/>
              <a:gd name="T30" fmla="*/ 3275 w 3452"/>
              <a:gd name="T31" fmla="*/ 618 h 2724"/>
              <a:gd name="T32" fmla="*/ 192 w 3452"/>
              <a:gd name="T33" fmla="*/ 2724 h 2724"/>
              <a:gd name="T34" fmla="*/ 3078 w 3452"/>
              <a:gd name="T35" fmla="*/ 2724 h 2724"/>
              <a:gd name="T36" fmla="*/ 3387 w 3452"/>
              <a:gd name="T37" fmla="*/ 2415 h 2724"/>
              <a:gd name="T38" fmla="*/ 3078 w 3452"/>
              <a:gd name="T39" fmla="*/ 2106 h 2724"/>
              <a:gd name="T40" fmla="*/ 192 w 3452"/>
              <a:gd name="T41" fmla="*/ 2106 h 2724"/>
              <a:gd name="T42" fmla="*/ 369 w 3452"/>
              <a:gd name="T43" fmla="*/ 2724 h 2724"/>
              <a:gd name="T44" fmla="*/ 450 w 3452"/>
              <a:gd name="T45" fmla="*/ 2415 h 2724"/>
              <a:gd name="T46" fmla="*/ 369 w 3452"/>
              <a:gd name="T47" fmla="*/ 2106 h 27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52" h="2724">
                <a:moveTo>
                  <a:pt x="3195" y="1671"/>
                </a:moveTo>
                <a:cubicBezTo>
                  <a:pt x="309" y="1671"/>
                  <a:pt x="309" y="1671"/>
                  <a:pt x="309" y="1671"/>
                </a:cubicBezTo>
                <a:cubicBezTo>
                  <a:pt x="138" y="1671"/>
                  <a:pt x="0" y="1533"/>
                  <a:pt x="0" y="1362"/>
                </a:cubicBezTo>
                <a:cubicBezTo>
                  <a:pt x="0" y="1191"/>
                  <a:pt x="138" y="1053"/>
                  <a:pt x="309" y="1053"/>
                </a:cubicBezTo>
                <a:cubicBezTo>
                  <a:pt x="3195" y="1053"/>
                  <a:pt x="3195" y="1053"/>
                  <a:pt x="3195" y="1053"/>
                </a:cubicBezTo>
                <a:moveTo>
                  <a:pt x="3018" y="1053"/>
                </a:moveTo>
                <a:cubicBezTo>
                  <a:pt x="2968" y="1126"/>
                  <a:pt x="2937" y="1237"/>
                  <a:pt x="2937" y="1362"/>
                </a:cubicBezTo>
                <a:cubicBezTo>
                  <a:pt x="2937" y="1486"/>
                  <a:pt x="2968" y="1598"/>
                  <a:pt x="3018" y="1671"/>
                </a:cubicBezTo>
                <a:moveTo>
                  <a:pt x="3452" y="0"/>
                </a:moveTo>
                <a:cubicBezTo>
                  <a:pt x="566" y="0"/>
                  <a:pt x="566" y="0"/>
                  <a:pt x="566" y="0"/>
                </a:cubicBezTo>
                <a:cubicBezTo>
                  <a:pt x="396" y="0"/>
                  <a:pt x="257" y="139"/>
                  <a:pt x="257" y="309"/>
                </a:cubicBezTo>
                <a:cubicBezTo>
                  <a:pt x="257" y="480"/>
                  <a:pt x="396" y="618"/>
                  <a:pt x="566" y="618"/>
                </a:cubicBezTo>
                <a:cubicBezTo>
                  <a:pt x="3452" y="618"/>
                  <a:pt x="3452" y="618"/>
                  <a:pt x="3452" y="618"/>
                </a:cubicBezTo>
                <a:moveTo>
                  <a:pt x="3275" y="0"/>
                </a:moveTo>
                <a:cubicBezTo>
                  <a:pt x="3226" y="74"/>
                  <a:pt x="3195" y="185"/>
                  <a:pt x="3195" y="309"/>
                </a:cubicBezTo>
                <a:cubicBezTo>
                  <a:pt x="3195" y="434"/>
                  <a:pt x="3226" y="545"/>
                  <a:pt x="3275" y="618"/>
                </a:cubicBezTo>
                <a:moveTo>
                  <a:pt x="192" y="2724"/>
                </a:moveTo>
                <a:cubicBezTo>
                  <a:pt x="3078" y="2724"/>
                  <a:pt x="3078" y="2724"/>
                  <a:pt x="3078" y="2724"/>
                </a:cubicBezTo>
                <a:cubicBezTo>
                  <a:pt x="3249" y="2724"/>
                  <a:pt x="3387" y="2585"/>
                  <a:pt x="3387" y="2415"/>
                </a:cubicBezTo>
                <a:cubicBezTo>
                  <a:pt x="3387" y="2244"/>
                  <a:pt x="3249" y="2106"/>
                  <a:pt x="3078" y="2106"/>
                </a:cubicBezTo>
                <a:cubicBezTo>
                  <a:pt x="192" y="2106"/>
                  <a:pt x="192" y="2106"/>
                  <a:pt x="192" y="2106"/>
                </a:cubicBezTo>
                <a:moveTo>
                  <a:pt x="369" y="2724"/>
                </a:moveTo>
                <a:cubicBezTo>
                  <a:pt x="418" y="2650"/>
                  <a:pt x="450" y="2539"/>
                  <a:pt x="450" y="2415"/>
                </a:cubicBezTo>
                <a:cubicBezTo>
                  <a:pt x="450" y="2290"/>
                  <a:pt x="418" y="2179"/>
                  <a:pt x="369" y="2106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Microsoft YaHei UI" panose="020B0503020204020204" pitchFamily="34" charset="-122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266EA7-2710-C41A-D7AC-B48D80571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3"/>
            <a:endCxn id="42" idx="2"/>
          </p:cNvCxnSpPr>
          <p:nvPr/>
        </p:nvCxnSpPr>
        <p:spPr>
          <a:xfrm>
            <a:off x="5032713" y="3069328"/>
            <a:ext cx="725778" cy="1176852"/>
          </a:xfrm>
          <a:prstGeom prst="bentConnector3">
            <a:avLst>
              <a:gd name="adj1" fmla="val 50000"/>
            </a:avLst>
          </a:prstGeom>
          <a:noFill/>
          <a:ln w="19050">
            <a:gradFill flip="none" rotWithShape="1">
              <a:gsLst>
                <a:gs pos="0">
                  <a:schemeClr val="accent2">
                    <a:lumMod val="98000"/>
                  </a:schemeClr>
                </a:gs>
                <a:gs pos="43000">
                  <a:srgbClr val="8350CF"/>
                </a:gs>
              </a:gsLst>
              <a:lin ang="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030" name="Page2_E7C3">
            <a:extLst>
              <a:ext uri="{FF2B5EF4-FFF2-40B4-BE49-F238E27FC236}">
                <a16:creationId xmlns:a16="http://schemas.microsoft.com/office/drawing/2014/main" id="{970E5C8A-40F7-0DF6-CD39-950A5F448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196022" y="3073595"/>
            <a:ext cx="258048" cy="322442"/>
          </a:xfrm>
          <a:custGeom>
            <a:avLst/>
            <a:gdLst>
              <a:gd name="T0" fmla="*/ 3310 w 3310"/>
              <a:gd name="T1" fmla="*/ 1102 h 4136"/>
              <a:gd name="T2" fmla="*/ 2206 w 3310"/>
              <a:gd name="T3" fmla="*/ 1102 h 4136"/>
              <a:gd name="T4" fmla="*/ 2206 w 3310"/>
              <a:gd name="T5" fmla="*/ 0 h 4136"/>
              <a:gd name="T6" fmla="*/ 3310 w 3310"/>
              <a:gd name="T7" fmla="*/ 1102 h 4136"/>
              <a:gd name="T8" fmla="*/ 2206 w 3310"/>
              <a:gd name="T9" fmla="*/ 0 h 4136"/>
              <a:gd name="T10" fmla="*/ 0 w 3310"/>
              <a:gd name="T11" fmla="*/ 0 h 4136"/>
              <a:gd name="T12" fmla="*/ 0 w 3310"/>
              <a:gd name="T13" fmla="*/ 4136 h 4136"/>
              <a:gd name="T14" fmla="*/ 3310 w 3310"/>
              <a:gd name="T15" fmla="*/ 4136 h 4136"/>
              <a:gd name="T16" fmla="*/ 3310 w 3310"/>
              <a:gd name="T17" fmla="*/ 1102 h 4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310" h="4136">
                <a:moveTo>
                  <a:pt x="3310" y="1102"/>
                </a:moveTo>
                <a:lnTo>
                  <a:pt x="2206" y="1102"/>
                </a:lnTo>
                <a:lnTo>
                  <a:pt x="2206" y="0"/>
                </a:lnTo>
                <a:moveTo>
                  <a:pt x="3310" y="1102"/>
                </a:moveTo>
                <a:lnTo>
                  <a:pt x="2206" y="0"/>
                </a:lnTo>
                <a:lnTo>
                  <a:pt x="0" y="0"/>
                </a:lnTo>
                <a:lnTo>
                  <a:pt x="0" y="4136"/>
                </a:lnTo>
                <a:lnTo>
                  <a:pt x="3310" y="4136"/>
                </a:lnTo>
                <a:lnTo>
                  <a:pt x="3310" y="1102"/>
                </a:ln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20BA8-16B3-B492-DBCF-BFE811B3ECCE}"/>
              </a:ext>
            </a:extLst>
          </p:cNvPr>
          <p:cNvSpPr txBox="1"/>
          <p:nvPr/>
        </p:nvSpPr>
        <p:spPr>
          <a:xfrm>
            <a:off x="70572" y="6536267"/>
            <a:ext cx="34667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1267802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15D01665-52D2-5DF3-419A-6D50F8884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4" name="Rounded Rectangle 24_1">
            <a:extLst>
              <a:ext uri="{FF2B5EF4-FFF2-40B4-BE49-F238E27FC236}">
                <a16:creationId xmlns:a16="http://schemas.microsoft.com/office/drawing/2014/main" id="{A2B68EF1-034D-5426-EBC8-7B786864E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219200"/>
            <a:ext cx="11017250" cy="5049838"/>
          </a:xfrm>
          <a:prstGeom prst="roundRect">
            <a:avLst>
              <a:gd name="adj" fmla="val 2954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IN" sz="1400" b="1" i="0" u="none" strike="noStrike" kern="1200" cap="none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81FC6C-D231-B394-D86B-26C9B3D899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" panose="020B0502040204020203" pitchFamily="34" charset="0"/>
                <a:ea typeface="Microsoft YaHei UI" panose="020B0503020204020204" pitchFamily="34" charset="-122"/>
              </a:rPr>
              <a:t>编写有效提示的指南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C9E3E1F2-E101-B6CC-2BBC-F5DDF39EE3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600900" y="1539145"/>
            <a:ext cx="9061957" cy="781146"/>
          </a:xfrm>
          <a:prstGeom prst="wedgeRoundRectCallout">
            <a:avLst>
              <a:gd name="adj1" fmla="val -54468"/>
              <a:gd name="adj2" fmla="val 27188"/>
              <a:gd name="adj3" fmla="val 16667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将 https://nodpublishers.com/London</a:t>
            </a:r>
            <a:r>
              <a:rPr lang="zh-CN" sz="1400" baseline="300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1</a:t>
            </a:r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 上的文章总结为 3 到 5 个有趣的事实</a:t>
            </a:r>
            <a:r>
              <a:rPr lang="zh-CN" sz="1400" baseline="300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2</a:t>
            </a:r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，帮助我规划旅行</a:t>
            </a:r>
            <a:r>
              <a:rPr lang="zh-CN" sz="1400" baseline="300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3</a:t>
            </a:r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。保持每个要点简洁明了</a:t>
            </a:r>
            <a:r>
              <a:rPr lang="zh-CN" sz="1400" baseline="300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4</a:t>
            </a:r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。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6BAC0B7-D61B-2B00-8274-A7F452BF798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600900" y="3822524"/>
            <a:ext cx="9061957" cy="522250"/>
          </a:xfrm>
          <a:prstGeom prst="wedgeRoundRectCallout">
            <a:avLst>
              <a:gd name="adj1" fmla="val -56337"/>
              <a:gd name="adj2" fmla="val 1705"/>
              <a:gd name="adj3" fmla="val 16667"/>
            </a:avLst>
          </a:pr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3">
                  <a:alpha val="10000"/>
                </a:schemeClr>
              </a:gs>
              <a:gs pos="50000">
                <a:schemeClr val="accent2">
                  <a:alpha val="1000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>
            <a:innerShdw blurRad="152400" dist="114300" dir="13500000">
              <a:prstClr val="black">
                <a:alpha val="16000"/>
              </a:prstClr>
            </a:inn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400"/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市区的交通是否方便？</a:t>
            </a:r>
            <a:r>
              <a:rPr lang="zh-CN" sz="1400" baseline="300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5</a:t>
            </a:r>
          </a:p>
        </p:txBody>
      </p:sp>
      <p:sp>
        <p:nvSpPr>
          <p:cNvPr id="5" name="Speech Bubble: Rectangle with Corners Rounded 4" descr="Dear &lt;recipient&gt;,&#10;Please find enclosed my application for the role of …">
            <a:extLst>
              <a:ext uri="{FF2B5EF4-FFF2-40B4-BE49-F238E27FC236}">
                <a16:creationId xmlns:a16="http://schemas.microsoft.com/office/drawing/2014/main" id="{6CA6F0C5-2CE2-3240-6B74-1C69CA416C88}"/>
              </a:ext>
            </a:extLst>
          </p:cNvPr>
          <p:cNvSpPr/>
          <p:nvPr/>
        </p:nvSpPr>
        <p:spPr bwMode="auto">
          <a:xfrm>
            <a:off x="1508125" y="2578130"/>
            <a:ext cx="9247506" cy="986554"/>
          </a:xfrm>
          <a:prstGeom prst="wedgeRoundRectCallout">
            <a:avLst>
              <a:gd name="adj1" fmla="val 56145"/>
              <a:gd name="adj2" fmla="val -28178"/>
              <a:gd name="adj3" fmla="val 16667"/>
            </a:avLst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zh-CN" sz="14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以下是一些关于伦敦的有趣事实，有助于你规划旅行：</a:t>
            </a:r>
          </a:p>
          <a:p>
            <a:pPr marL="285750" indent="-171450" algn="l" defTabSz="932472" fontAlgn="base">
              <a:spcBef>
                <a:spcPts val="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rPr>
              <a:t>历史根源：</a:t>
            </a: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由罗马人于公元 47 年建立并命名为“Londinium”</a:t>
            </a:r>
          </a:p>
          <a:p>
            <a:pPr marL="285750" indent="-171450" algn="l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</a:rPr>
              <a:t>...</a:t>
            </a:r>
          </a:p>
        </p:txBody>
      </p:sp>
      <p:sp>
        <p:nvSpPr>
          <p:cNvPr id="7" name="Rounded Rectangle 3_1">
            <a:extLst>
              <a:ext uri="{FF2B5EF4-FFF2-40B4-BE49-F238E27FC236}">
                <a16:creationId xmlns:a16="http://schemas.microsoft.com/office/drawing/2014/main" id="{707C6F88-6D94-C07B-740E-1A7052903060}"/>
              </a:ext>
            </a:extLst>
          </p:cNvPr>
          <p:cNvSpPr>
            <a:spLocks/>
          </p:cNvSpPr>
          <p:nvPr/>
        </p:nvSpPr>
        <p:spPr>
          <a:xfrm>
            <a:off x="726123" y="4730634"/>
            <a:ext cx="10742930" cy="1401244"/>
          </a:xfrm>
          <a:prstGeom prst="roundRect">
            <a:avLst>
              <a:gd name="adj" fmla="val 4803"/>
            </a:avLst>
          </a:prstGeom>
          <a:solidFill>
            <a:srgbClr val="F4F3F5"/>
          </a:solidFill>
          <a:ln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1440" tIns="45720" rIns="91440" bIns="45720" rtlCol="0" anchor="ctr"/>
          <a:lstStyle/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如果有相关信息，请提供来源以明确回答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请表述你希望 Copilot 完成的具体目标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提供上下文以最大化回答的适当性和相关性。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设定明确的期望，以明确回答的格式</a:t>
            </a:r>
          </a:p>
          <a:p>
            <a:pPr marL="228600" indent="-228600" defTabSz="951121">
              <a:spcAft>
                <a:spcPts val="600"/>
              </a:spcAft>
              <a:buSzPct val="90000"/>
              <a:buFont typeface="+mj-lt"/>
              <a:buAutoNum type="arabicPeriod"/>
            </a:pPr>
            <a:r>
              <a:rPr lang="zh-CN" sz="1200" dirty="0">
                <a:solidFill>
                  <a:schemeClr val="tx1"/>
                </a:solidFill>
                <a:latin typeface="Segoe UI" panose="020B0502040204020203" pitchFamily="34" charset="0"/>
                <a:ea typeface="Microsoft YaHei UI" panose="020B0503020204020204" pitchFamily="34" charset="-122"/>
                <a:cs typeface="Segoe UI" panose="020B0502040204020203" pitchFamily="34" charset="0"/>
              </a:rPr>
              <a:t>根据之前的提示和回答迭代优化结果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31664F3-DAFF-6050-25FB-928B9AC59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7313504" y="0"/>
            <a:ext cx="4878496" cy="75051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418DCB-1DF4-F648-ABC7-412ABFDFA65F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68323872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B64BB7D-4B85-126B-74B5-5DA3C6080C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-184660"/>
            <a:ext cx="12191999" cy="1172541"/>
            <a:chOff x="1" y="0"/>
            <a:chExt cx="12191999" cy="11725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DCE424C-F7A3-1B20-F718-860CCAC91E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CFFF017-54BB-B932-BEE1-1F2AD3D562D5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84D2E2-7778-B939-F320-FDD80F024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80904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计划内容：使用 AI 设计梦想目的地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FD70EA2-56B9-C0BF-8ACF-4A29A56BC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963" y="1552694"/>
            <a:ext cx="11017250" cy="4982355"/>
          </a:xfrm>
          <a:prstGeom prst="roundRect">
            <a:avLst>
              <a:gd name="adj" fmla="val 4692"/>
            </a:avLst>
          </a:prstGeom>
          <a:solidFill>
            <a:srgbClr val="F4F3F5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 panose="020B0502040204020203" pitchFamily="34" charset="0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11" name="Rounded Rectangle 3_1">
            <a:extLst>
              <a:ext uri="{FF2B5EF4-FFF2-40B4-BE49-F238E27FC236}">
                <a16:creationId xmlns:a16="http://schemas.microsoft.com/office/drawing/2014/main" id="{16BD29C6-E69A-1442-E3D3-BBF3D07BD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5250" y="1735573"/>
            <a:ext cx="3704907" cy="4616596"/>
          </a:xfrm>
          <a:prstGeom prst="roundRect">
            <a:avLst>
              <a:gd name="adj" fmla="val 44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2" name="Rounded Rectangle 3_1">
            <a:extLst>
              <a:ext uri="{FF2B5EF4-FFF2-40B4-BE49-F238E27FC236}">
                <a16:creationId xmlns:a16="http://schemas.microsoft.com/office/drawing/2014/main" id="{1BE939C8-DCF7-5DC4-B26E-0DA9C9A80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71843" y="1735573"/>
            <a:ext cx="6757351" cy="4616596"/>
          </a:xfrm>
          <a:prstGeom prst="roundRect">
            <a:avLst>
              <a:gd name="adj" fmla="val 3400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AFD8364-50D7-9A72-C028-F7CC2A912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3048"/>
          <a:stretch/>
        </p:blipFill>
        <p:spPr>
          <a:xfrm>
            <a:off x="8947020" y="5929431"/>
            <a:ext cx="2473137" cy="422738"/>
          </a:xfrm>
          <a:custGeom>
            <a:avLst/>
            <a:gdLst>
              <a:gd name="connsiteX0" fmla="*/ 0 w 1788794"/>
              <a:gd name="connsiteY0" fmla="*/ 0 h 305762"/>
              <a:gd name="connsiteX1" fmla="*/ 1788794 w 1788794"/>
              <a:gd name="connsiteY1" fmla="*/ 0 h 305762"/>
              <a:gd name="connsiteX2" fmla="*/ 1788794 w 1788794"/>
              <a:gd name="connsiteY2" fmla="*/ 184779 h 305762"/>
              <a:gd name="connsiteX3" fmla="*/ 1667811 w 1788794"/>
              <a:gd name="connsiteY3" fmla="*/ 305762 h 305762"/>
              <a:gd name="connsiteX4" fmla="*/ 0 w 1788794"/>
              <a:gd name="connsiteY4" fmla="*/ 305762 h 305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8794" h="305762">
                <a:moveTo>
                  <a:pt x="0" y="0"/>
                </a:moveTo>
                <a:lnTo>
                  <a:pt x="1788794" y="0"/>
                </a:lnTo>
                <a:lnTo>
                  <a:pt x="1788794" y="184779"/>
                </a:lnTo>
                <a:cubicBezTo>
                  <a:pt x="1788794" y="251596"/>
                  <a:pt x="1734628" y="305762"/>
                  <a:pt x="1667811" y="305762"/>
                </a:cubicBezTo>
                <a:lnTo>
                  <a:pt x="0" y="305762"/>
                </a:lnTo>
                <a:close/>
              </a:path>
            </a:pathLst>
          </a:cu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5B8E5A1C-8444-2243-7CD7-3D0BFFE48C28}"/>
              </a:ext>
            </a:extLst>
          </p:cNvPr>
          <p:cNvSpPr txBox="1">
            <a:spLocks/>
          </p:cNvSpPr>
          <p:nvPr/>
        </p:nvSpPr>
        <p:spPr>
          <a:xfrm>
            <a:off x="1610470" y="2058417"/>
            <a:ext cx="5727590" cy="246221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今天你将学习如何使用 AI 工具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FEA0099-C811-E2FA-4C00-F6253C382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1945986"/>
            <a:ext cx="474335" cy="471083"/>
            <a:chOff x="547424" y="4293480"/>
            <a:chExt cx="640026" cy="65741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E86B9F-F661-CF69-667A-8708AB705AB9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5F133E0-D811-2BBC-C849-C4A2DEEA5E7D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61" name="Rounded Rectangle 3_1">
                  <a:extLst>
                    <a:ext uri="{FF2B5EF4-FFF2-40B4-BE49-F238E27FC236}">
                      <a16:creationId xmlns:a16="http://schemas.microsoft.com/office/drawing/2014/main" id="{2D9CB8CF-EACF-F8FB-8DDB-54C4EA7345F3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62" name="Rounded Rectangle 3_1">
                  <a:extLst>
                    <a:ext uri="{FF2B5EF4-FFF2-40B4-BE49-F238E27FC236}">
                      <a16:creationId xmlns:a16="http://schemas.microsoft.com/office/drawing/2014/main" id="{DDF620CB-785A-2880-512B-4FDA5A5AC5F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59" name="Rounded Rectangle 3_1">
                <a:extLst>
                  <a:ext uri="{FF2B5EF4-FFF2-40B4-BE49-F238E27FC236}">
                    <a16:creationId xmlns:a16="http://schemas.microsoft.com/office/drawing/2014/main" id="{242FDB2B-BE93-B012-A523-8C465E0EEC6C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60" name="Rounded Rectangle 24_1">
                <a:extLst>
                  <a:ext uri="{FF2B5EF4-FFF2-40B4-BE49-F238E27FC236}">
                    <a16:creationId xmlns:a16="http://schemas.microsoft.com/office/drawing/2014/main" id="{0FBAAB43-96E2-896D-22E7-09BD0DF85E86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7DFC76-5CE8-11FA-476D-06F2529CD93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A767D4D-F77C-E2EF-9940-8B1139837121}"/>
              </a:ext>
            </a:extLst>
          </p:cNvPr>
          <p:cNvSpPr txBox="1">
            <a:spLocks/>
          </p:cNvSpPr>
          <p:nvPr/>
        </p:nvSpPr>
        <p:spPr>
          <a:xfrm>
            <a:off x="1610470" y="2961006"/>
            <a:ext cx="552693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你将探索 Microsoft Copilot 等 AI 工具的强大功能，并学习如何使用这些工具提升技能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D56F7D3-B5FC-98BD-15AB-FF39B8869F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2837895"/>
            <a:ext cx="474335" cy="471083"/>
            <a:chOff x="547424" y="4293480"/>
            <a:chExt cx="640026" cy="65741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62F2585E-BD8D-69C6-1361-6A2298CFE3E2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A0E98F7-DADE-DCDF-30D4-2CEC3E2A2D3B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71" name="Rounded Rectangle 3_1">
                  <a:extLst>
                    <a:ext uri="{FF2B5EF4-FFF2-40B4-BE49-F238E27FC236}">
                      <a16:creationId xmlns:a16="http://schemas.microsoft.com/office/drawing/2014/main" id="{5D488F34-1BC8-250E-740B-E986ECFD1D85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2" name="Rounded Rectangle 3_1">
                  <a:extLst>
                    <a:ext uri="{FF2B5EF4-FFF2-40B4-BE49-F238E27FC236}">
                      <a16:creationId xmlns:a16="http://schemas.microsoft.com/office/drawing/2014/main" id="{7079D4DE-11C0-18CD-6F9B-68A213A92BAE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69" name="Rounded Rectangle 3_1">
                <a:extLst>
                  <a:ext uri="{FF2B5EF4-FFF2-40B4-BE49-F238E27FC236}">
                    <a16:creationId xmlns:a16="http://schemas.microsoft.com/office/drawing/2014/main" id="{127F3886-5526-419B-B65A-C74298FAA698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Rounded Rectangle 24_1">
                <a:extLst>
                  <a:ext uri="{FF2B5EF4-FFF2-40B4-BE49-F238E27FC236}">
                    <a16:creationId xmlns:a16="http://schemas.microsoft.com/office/drawing/2014/main" id="{0144EAE9-A866-C359-2418-79839FA3E075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A0FA7EA-7DFC-9047-C981-5888D8A81A3C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1CFCB87A-72AD-3FD3-2D92-8A79D46282F2}"/>
              </a:ext>
            </a:extLst>
          </p:cNvPr>
          <p:cNvSpPr txBox="1">
            <a:spLocks/>
          </p:cNvSpPr>
          <p:nvPr/>
        </p:nvSpPr>
        <p:spPr>
          <a:xfrm>
            <a:off x="1610470" y="4120496"/>
            <a:ext cx="5727590" cy="492443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你将运用想象力和创造力，构思一个新地方，并使用生成式 AI 创作内容来讲述它的故事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A035127-8E9D-A78A-AAED-6BD7930DFA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3997385"/>
            <a:ext cx="474335" cy="471083"/>
            <a:chOff x="547424" y="4293480"/>
            <a:chExt cx="640026" cy="657416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BC5D696-BF3D-6DD4-74D1-856C09212DFA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4B07F70F-57DA-EE3C-051C-1DB76822EEE3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1" name="Rounded Rectangle 3_1">
                  <a:extLst>
                    <a:ext uri="{FF2B5EF4-FFF2-40B4-BE49-F238E27FC236}">
                      <a16:creationId xmlns:a16="http://schemas.microsoft.com/office/drawing/2014/main" id="{2655AA4A-949D-E852-3C4B-5B992AC22EBB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Rounded Rectangle 3_1">
                  <a:extLst>
                    <a:ext uri="{FF2B5EF4-FFF2-40B4-BE49-F238E27FC236}">
                      <a16:creationId xmlns:a16="http://schemas.microsoft.com/office/drawing/2014/main" id="{4451E773-7FFE-9BB4-466E-21E8383B8162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79" name="Rounded Rectangle 3_1">
                <a:extLst>
                  <a:ext uri="{FF2B5EF4-FFF2-40B4-BE49-F238E27FC236}">
                    <a16:creationId xmlns:a16="http://schemas.microsoft.com/office/drawing/2014/main" id="{7DBC0293-9638-1A88-0FD3-2443763B8DB0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80" name="Rounded Rectangle 24_1">
                <a:extLst>
                  <a:ext uri="{FF2B5EF4-FFF2-40B4-BE49-F238E27FC236}">
                    <a16:creationId xmlns:a16="http://schemas.microsoft.com/office/drawing/2014/main" id="{FA784D5D-7E3D-B4BA-E317-9A4160B0030B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A601C7D-595E-1D06-D3EC-852B479B3E87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AD051B0-AAD5-5EA0-D531-68CCE7C78CD7}"/>
              </a:ext>
            </a:extLst>
          </p:cNvPr>
          <p:cNvSpPr txBox="1">
            <a:spLocks/>
          </p:cNvSpPr>
          <p:nvPr/>
        </p:nvSpPr>
        <p:spPr>
          <a:xfrm>
            <a:off x="1610470" y="5279985"/>
            <a:ext cx="5727590" cy="738664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zh-CN" sz="1600" dirty="0">
                <a:latin typeface="Segoe UI" panose="020B0502040204020203" pitchFamily="34" charset="0"/>
                <a:ea typeface="Microsoft YaHei UI" panose="020B0503020204020204" pitchFamily="34" charset="-122"/>
              </a:rPr>
              <a:t>学习本计划后，你将能够根据自己的想象创造出一个独特的目的地，包含视觉呈现、菜单、音乐和氛围特征，以及你的梦想目的地的名称和品牌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6C7D009-4A46-FAA0-1853-E66F8E4F9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954153" y="5156875"/>
            <a:ext cx="474335" cy="471083"/>
            <a:chOff x="547424" y="4293480"/>
            <a:chExt cx="640026" cy="657416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1C449D6-68A1-53DE-8FB0-74308DE58F23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F339EEA-B02B-2E5D-B407-2FE29442A99C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89" name="Rounded Rectangle 3_1">
                  <a:extLst>
                    <a:ext uri="{FF2B5EF4-FFF2-40B4-BE49-F238E27FC236}">
                      <a16:creationId xmlns:a16="http://schemas.microsoft.com/office/drawing/2014/main" id="{0B0180D3-5F10-03F8-97EE-DEDFF918CFAE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90" name="Rounded Rectangle 3_1">
                  <a:extLst>
                    <a:ext uri="{FF2B5EF4-FFF2-40B4-BE49-F238E27FC236}">
                      <a16:creationId xmlns:a16="http://schemas.microsoft.com/office/drawing/2014/main" id="{550BB677-F510-CEBF-DA89-DFA6989E0D87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icrosoft YaHei UI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87" name="Rounded Rectangle 3_1">
                <a:extLst>
                  <a:ext uri="{FF2B5EF4-FFF2-40B4-BE49-F238E27FC236}">
                    <a16:creationId xmlns:a16="http://schemas.microsoft.com/office/drawing/2014/main" id="{F78C0E6D-9EDB-C087-F684-A0BEC6C51A2F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+mn-cs"/>
                </a:endParaRPr>
              </a:p>
            </p:txBody>
          </p:sp>
          <p:sp>
            <p:nvSpPr>
              <p:cNvPr id="88" name="Rounded Rectangle 24_1">
                <a:extLst>
                  <a:ext uri="{FF2B5EF4-FFF2-40B4-BE49-F238E27FC236}">
                    <a16:creationId xmlns:a16="http://schemas.microsoft.com/office/drawing/2014/main" id="{1D29BFEC-8096-AC23-0148-A36519C3A0F7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icrosoft YaHei UI" panose="020B0503020204020204" pitchFamily="34" charset="-122"/>
                  <a:cs typeface="Segoe UI" pitchFamily="34" charset="0"/>
                </a:endParaRPr>
              </a:p>
            </p:txBody>
          </p:sp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AAA2381-D5C4-B03C-199B-2F35C9F9BF10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600" i="0" u="none" strike="noStrike" kern="1200" cap="none" normalizeH="0" noProof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icrosoft YaHei UI" panose="020B0503020204020204" pitchFamily="34" charset="-122"/>
                <a:cs typeface="+mj-cs"/>
              </a:endParaRPr>
            </a:p>
          </p:txBody>
        </p:sp>
      </p:grp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A61546BF-5978-8244-F231-375F7C2B2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494646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D0C32C-54E9-A87B-235B-131EF9014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378697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5DCCD81-EE98-9AA3-DA74-146F37ADD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90805" y="2627482"/>
            <a:ext cx="572759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ool">
            <a:extLst>
              <a:ext uri="{FF2B5EF4-FFF2-40B4-BE49-F238E27FC236}">
                <a16:creationId xmlns:a16="http://schemas.microsoft.com/office/drawing/2014/main" id="{74019FA1-08DA-8EA2-8D6D-414A52D36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8349" y="2078740"/>
            <a:ext cx="145944" cy="205576"/>
          </a:xfrm>
          <a:custGeom>
            <a:avLst/>
            <a:gdLst>
              <a:gd name="T0" fmla="*/ 196 w 256"/>
              <a:gd name="T1" fmla="*/ 0 h 360"/>
              <a:gd name="T2" fmla="*/ 256 w 256"/>
              <a:gd name="T3" fmla="*/ 60 h 360"/>
              <a:gd name="T4" fmla="*/ 230 w 256"/>
              <a:gd name="T5" fmla="*/ 110 h 360"/>
              <a:gd name="T6" fmla="*/ 222 w 256"/>
              <a:gd name="T7" fmla="*/ 114 h 360"/>
              <a:gd name="T8" fmla="*/ 222 w 256"/>
              <a:gd name="T9" fmla="*/ 334 h 360"/>
              <a:gd name="T10" fmla="*/ 196 w 256"/>
              <a:gd name="T11" fmla="*/ 360 h 360"/>
              <a:gd name="T12" fmla="*/ 170 w 256"/>
              <a:gd name="T13" fmla="*/ 334 h 360"/>
              <a:gd name="T14" fmla="*/ 170 w 256"/>
              <a:gd name="T15" fmla="*/ 114 h 360"/>
              <a:gd name="T16" fmla="*/ 162 w 256"/>
              <a:gd name="T17" fmla="*/ 110 h 360"/>
              <a:gd name="T18" fmla="*/ 136 w 256"/>
              <a:gd name="T19" fmla="*/ 60 h 360"/>
              <a:gd name="T20" fmla="*/ 196 w 256"/>
              <a:gd name="T21" fmla="*/ 0 h 360"/>
              <a:gd name="T22" fmla="*/ 0 w 256"/>
              <a:gd name="T23" fmla="*/ 193 h 360"/>
              <a:gd name="T24" fmla="*/ 0 w 256"/>
              <a:gd name="T25" fmla="*/ 219 h 360"/>
              <a:gd name="T26" fmla="*/ 0 w 256"/>
              <a:gd name="T27" fmla="*/ 287 h 360"/>
              <a:gd name="T28" fmla="*/ 0 w 256"/>
              <a:gd name="T29" fmla="*/ 334 h 360"/>
              <a:gd name="T30" fmla="*/ 26 w 256"/>
              <a:gd name="T31" fmla="*/ 360 h 360"/>
              <a:gd name="T32" fmla="*/ 53 w 256"/>
              <a:gd name="T33" fmla="*/ 334 h 360"/>
              <a:gd name="T34" fmla="*/ 53 w 256"/>
              <a:gd name="T35" fmla="*/ 287 h 360"/>
              <a:gd name="T36" fmla="*/ 53 w 256"/>
              <a:gd name="T37" fmla="*/ 219 h 360"/>
              <a:gd name="T38" fmla="*/ 53 w 256"/>
              <a:gd name="T39" fmla="*/ 193 h 360"/>
              <a:gd name="T40" fmla="*/ 26 w 256"/>
              <a:gd name="T41" fmla="*/ 193 h 360"/>
              <a:gd name="T42" fmla="*/ 0 w 256"/>
              <a:gd name="T43" fmla="*/ 193 h 360"/>
              <a:gd name="T44" fmla="*/ 53 w 256"/>
              <a:gd name="T45" fmla="*/ 0 h 360"/>
              <a:gd name="T46" fmla="*/ 0 w 256"/>
              <a:gd name="T47" fmla="*/ 0 h 360"/>
              <a:gd name="T48" fmla="*/ 0 w 256"/>
              <a:gd name="T49" fmla="*/ 42 h 360"/>
              <a:gd name="T50" fmla="*/ 26 w 256"/>
              <a:gd name="T51" fmla="*/ 68 h 360"/>
              <a:gd name="T52" fmla="*/ 53 w 256"/>
              <a:gd name="T53" fmla="*/ 42 h 360"/>
              <a:gd name="T54" fmla="*/ 53 w 256"/>
              <a:gd name="T55" fmla="*/ 0 h 360"/>
              <a:gd name="T56" fmla="*/ 26 w 256"/>
              <a:gd name="T57" fmla="*/ 68 h 360"/>
              <a:gd name="T58" fmla="*/ 26 w 256"/>
              <a:gd name="T59" fmla="*/ 193 h 360"/>
              <a:gd name="T60" fmla="*/ 193 w 256"/>
              <a:gd name="T61" fmla="*/ 0 h 360"/>
              <a:gd name="T62" fmla="*/ 193 w 256"/>
              <a:gd name="T63" fmla="*/ 57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56" h="360">
                <a:moveTo>
                  <a:pt x="196" y="0"/>
                </a:moveTo>
                <a:cubicBezTo>
                  <a:pt x="229" y="0"/>
                  <a:pt x="256" y="27"/>
                  <a:pt x="256" y="60"/>
                </a:cubicBezTo>
                <a:cubicBezTo>
                  <a:pt x="256" y="81"/>
                  <a:pt x="246" y="99"/>
                  <a:pt x="230" y="110"/>
                </a:cubicBezTo>
                <a:cubicBezTo>
                  <a:pt x="222" y="114"/>
                  <a:pt x="222" y="114"/>
                  <a:pt x="222" y="114"/>
                </a:cubicBezTo>
                <a:cubicBezTo>
                  <a:pt x="222" y="334"/>
                  <a:pt x="222" y="334"/>
                  <a:pt x="222" y="334"/>
                </a:cubicBezTo>
                <a:cubicBezTo>
                  <a:pt x="222" y="348"/>
                  <a:pt x="210" y="360"/>
                  <a:pt x="196" y="360"/>
                </a:cubicBezTo>
                <a:cubicBezTo>
                  <a:pt x="182" y="360"/>
                  <a:pt x="170" y="348"/>
                  <a:pt x="170" y="334"/>
                </a:cubicBezTo>
                <a:cubicBezTo>
                  <a:pt x="170" y="114"/>
                  <a:pt x="170" y="114"/>
                  <a:pt x="170" y="114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47" y="99"/>
                  <a:pt x="136" y="81"/>
                  <a:pt x="136" y="60"/>
                </a:cubicBezTo>
                <a:cubicBezTo>
                  <a:pt x="136" y="27"/>
                  <a:pt x="163" y="0"/>
                  <a:pt x="196" y="0"/>
                </a:cubicBezTo>
                <a:close/>
                <a:moveTo>
                  <a:pt x="0" y="193"/>
                </a:moveTo>
                <a:cubicBezTo>
                  <a:pt x="0" y="219"/>
                  <a:pt x="0" y="219"/>
                  <a:pt x="0" y="219"/>
                </a:cubicBezTo>
                <a:cubicBezTo>
                  <a:pt x="0" y="287"/>
                  <a:pt x="0" y="287"/>
                  <a:pt x="0" y="287"/>
                </a:cubicBezTo>
                <a:cubicBezTo>
                  <a:pt x="0" y="334"/>
                  <a:pt x="0" y="334"/>
                  <a:pt x="0" y="334"/>
                </a:cubicBezTo>
                <a:cubicBezTo>
                  <a:pt x="0" y="348"/>
                  <a:pt x="12" y="360"/>
                  <a:pt x="26" y="360"/>
                </a:cubicBezTo>
                <a:cubicBezTo>
                  <a:pt x="41" y="360"/>
                  <a:pt x="53" y="348"/>
                  <a:pt x="53" y="334"/>
                </a:cubicBezTo>
                <a:cubicBezTo>
                  <a:pt x="53" y="287"/>
                  <a:pt x="53" y="287"/>
                  <a:pt x="53" y="287"/>
                </a:cubicBezTo>
                <a:cubicBezTo>
                  <a:pt x="53" y="219"/>
                  <a:pt x="53" y="219"/>
                  <a:pt x="53" y="219"/>
                </a:cubicBezTo>
                <a:cubicBezTo>
                  <a:pt x="53" y="193"/>
                  <a:pt x="53" y="193"/>
                  <a:pt x="53" y="193"/>
                </a:cubicBezTo>
                <a:cubicBezTo>
                  <a:pt x="26" y="193"/>
                  <a:pt x="26" y="193"/>
                  <a:pt x="26" y="193"/>
                </a:cubicBezTo>
                <a:cubicBezTo>
                  <a:pt x="0" y="193"/>
                  <a:pt x="0" y="193"/>
                  <a:pt x="0" y="193"/>
                </a:cubicBezTo>
                <a:close/>
                <a:moveTo>
                  <a:pt x="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"/>
                  <a:pt x="0" y="42"/>
                  <a:pt x="0" y="42"/>
                </a:cubicBezTo>
                <a:cubicBezTo>
                  <a:pt x="26" y="68"/>
                  <a:pt x="26" y="68"/>
                  <a:pt x="26" y="68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6" y="68"/>
                </a:moveTo>
                <a:cubicBezTo>
                  <a:pt x="26" y="193"/>
                  <a:pt x="26" y="193"/>
                  <a:pt x="26" y="193"/>
                </a:cubicBezTo>
                <a:moveTo>
                  <a:pt x="193" y="0"/>
                </a:moveTo>
                <a:cubicBezTo>
                  <a:pt x="193" y="57"/>
                  <a:pt x="193" y="57"/>
                  <a:pt x="193" y="57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pPr algn="ctr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06" name="zoom">
            <a:extLst>
              <a:ext uri="{FF2B5EF4-FFF2-40B4-BE49-F238E27FC236}">
                <a16:creationId xmlns:a16="http://schemas.microsoft.com/office/drawing/2014/main" id="{F5208C11-F938-D8B8-493C-08E40B470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 flipH="1">
            <a:off x="1084859" y="2968263"/>
            <a:ext cx="212922" cy="210346"/>
          </a:xfrm>
          <a:custGeom>
            <a:avLst/>
            <a:gdLst>
              <a:gd name="T0" fmla="*/ 120 w 343"/>
              <a:gd name="T1" fmla="*/ 111 h 338"/>
              <a:gd name="T2" fmla="*/ 231 w 343"/>
              <a:gd name="T3" fmla="*/ 0 h 338"/>
              <a:gd name="T4" fmla="*/ 343 w 343"/>
              <a:gd name="T5" fmla="*/ 111 h 338"/>
              <a:gd name="T6" fmla="*/ 231 w 343"/>
              <a:gd name="T7" fmla="*/ 223 h 338"/>
              <a:gd name="T8" fmla="*/ 120 w 343"/>
              <a:gd name="T9" fmla="*/ 111 h 338"/>
              <a:gd name="T10" fmla="*/ 152 w 343"/>
              <a:gd name="T11" fmla="*/ 189 h 338"/>
              <a:gd name="T12" fmla="*/ 0 w 343"/>
              <a:gd name="T13" fmla="*/ 338 h 338"/>
              <a:gd name="T14" fmla="*/ 231 w 343"/>
              <a:gd name="T15" fmla="*/ 64 h 338"/>
              <a:gd name="T16" fmla="*/ 231 w 343"/>
              <a:gd name="T17" fmla="*/ 159 h 338"/>
              <a:gd name="T18" fmla="*/ 279 w 343"/>
              <a:gd name="T19" fmla="*/ 111 h 338"/>
              <a:gd name="T20" fmla="*/ 184 w 343"/>
              <a:gd name="T21" fmla="*/ 111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3" h="338">
                <a:moveTo>
                  <a:pt x="120" y="111"/>
                </a:moveTo>
                <a:cubicBezTo>
                  <a:pt x="120" y="50"/>
                  <a:pt x="170" y="0"/>
                  <a:pt x="231" y="0"/>
                </a:cubicBezTo>
                <a:cubicBezTo>
                  <a:pt x="293" y="0"/>
                  <a:pt x="343" y="50"/>
                  <a:pt x="343" y="111"/>
                </a:cubicBezTo>
                <a:cubicBezTo>
                  <a:pt x="343" y="173"/>
                  <a:pt x="293" y="223"/>
                  <a:pt x="231" y="223"/>
                </a:cubicBezTo>
                <a:cubicBezTo>
                  <a:pt x="170" y="223"/>
                  <a:pt x="120" y="173"/>
                  <a:pt x="120" y="111"/>
                </a:cubicBezTo>
                <a:close/>
                <a:moveTo>
                  <a:pt x="152" y="189"/>
                </a:moveTo>
                <a:cubicBezTo>
                  <a:pt x="0" y="338"/>
                  <a:pt x="0" y="338"/>
                  <a:pt x="0" y="338"/>
                </a:cubicBezTo>
                <a:moveTo>
                  <a:pt x="231" y="64"/>
                </a:moveTo>
                <a:cubicBezTo>
                  <a:pt x="231" y="159"/>
                  <a:pt x="231" y="159"/>
                  <a:pt x="231" y="159"/>
                </a:cubicBezTo>
                <a:moveTo>
                  <a:pt x="279" y="111"/>
                </a:moveTo>
                <a:cubicBezTo>
                  <a:pt x="184" y="111"/>
                  <a:pt x="184" y="111"/>
                  <a:pt x="184" y="111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07" name="SurfaceStylus_EC87">
            <a:extLst>
              <a:ext uri="{FF2B5EF4-FFF2-40B4-BE49-F238E27FC236}">
                <a16:creationId xmlns:a16="http://schemas.microsoft.com/office/drawing/2014/main" id="{7324E999-7511-2DE7-713F-FDDB7B6B3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292" y="4147858"/>
            <a:ext cx="170058" cy="170138"/>
          </a:xfrm>
          <a:custGeom>
            <a:avLst/>
            <a:gdLst>
              <a:gd name="T0" fmla="*/ 1258 w 3804"/>
              <a:gd name="T1" fmla="*/ 3792 h 3804"/>
              <a:gd name="T2" fmla="*/ 3778 w 3804"/>
              <a:gd name="T3" fmla="*/ 3792 h 3804"/>
              <a:gd name="T4" fmla="*/ 3706 w 3804"/>
              <a:gd name="T5" fmla="*/ 454 h 3804"/>
              <a:gd name="T6" fmla="*/ 3706 w 3804"/>
              <a:gd name="T7" fmla="*/ 98 h 3804"/>
              <a:gd name="T8" fmla="*/ 3350 w 3804"/>
              <a:gd name="T9" fmla="*/ 98 h 3804"/>
              <a:gd name="T10" fmla="*/ 527 w 3804"/>
              <a:gd name="T11" fmla="*/ 2780 h 3804"/>
              <a:gd name="T12" fmla="*/ 282 w 3804"/>
              <a:gd name="T13" fmla="*/ 3103 h 3804"/>
              <a:gd name="T14" fmla="*/ 139 w 3804"/>
              <a:gd name="T15" fmla="*/ 3372 h 3804"/>
              <a:gd name="T16" fmla="*/ 163 w 3804"/>
              <a:gd name="T17" fmla="*/ 3517 h 3804"/>
              <a:gd name="T18" fmla="*/ 287 w 3804"/>
              <a:gd name="T19" fmla="*/ 3641 h 3804"/>
              <a:gd name="T20" fmla="*/ 432 w 3804"/>
              <a:gd name="T21" fmla="*/ 3664 h 3804"/>
              <a:gd name="T22" fmla="*/ 701 w 3804"/>
              <a:gd name="T23" fmla="*/ 3522 h 3804"/>
              <a:gd name="T24" fmla="*/ 1024 w 3804"/>
              <a:gd name="T25" fmla="*/ 3277 h 3804"/>
              <a:gd name="T26" fmla="*/ 3706 w 3804"/>
              <a:gd name="T27" fmla="*/ 454 h 3804"/>
              <a:gd name="T28" fmla="*/ 3150 w 3804"/>
              <a:gd name="T29" fmla="*/ 276 h 3804"/>
              <a:gd name="T30" fmla="*/ 3528 w 3804"/>
              <a:gd name="T31" fmla="*/ 654 h 3804"/>
              <a:gd name="T32" fmla="*/ 0 w 3804"/>
              <a:gd name="T33" fmla="*/ 3804 h 3804"/>
              <a:gd name="T34" fmla="*/ 189 w 3804"/>
              <a:gd name="T35" fmla="*/ 3615 h 38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04" h="3804">
                <a:moveTo>
                  <a:pt x="1258" y="3792"/>
                </a:moveTo>
                <a:cubicBezTo>
                  <a:pt x="3778" y="3792"/>
                  <a:pt x="3778" y="3792"/>
                  <a:pt x="3778" y="3792"/>
                </a:cubicBezTo>
                <a:moveTo>
                  <a:pt x="3706" y="454"/>
                </a:moveTo>
                <a:cubicBezTo>
                  <a:pt x="3804" y="356"/>
                  <a:pt x="3804" y="196"/>
                  <a:pt x="3706" y="98"/>
                </a:cubicBezTo>
                <a:cubicBezTo>
                  <a:pt x="3608" y="0"/>
                  <a:pt x="3448" y="0"/>
                  <a:pt x="3350" y="98"/>
                </a:cubicBezTo>
                <a:cubicBezTo>
                  <a:pt x="527" y="2780"/>
                  <a:pt x="527" y="2780"/>
                  <a:pt x="527" y="2780"/>
                </a:cubicBezTo>
                <a:cubicBezTo>
                  <a:pt x="428" y="2874"/>
                  <a:pt x="346" y="2983"/>
                  <a:pt x="282" y="3103"/>
                </a:cubicBezTo>
                <a:cubicBezTo>
                  <a:pt x="139" y="3372"/>
                  <a:pt x="139" y="3372"/>
                  <a:pt x="139" y="3372"/>
                </a:cubicBezTo>
                <a:cubicBezTo>
                  <a:pt x="115" y="3420"/>
                  <a:pt x="125" y="3479"/>
                  <a:pt x="163" y="3517"/>
                </a:cubicBezTo>
                <a:cubicBezTo>
                  <a:pt x="287" y="3641"/>
                  <a:pt x="287" y="3641"/>
                  <a:pt x="287" y="3641"/>
                </a:cubicBezTo>
                <a:cubicBezTo>
                  <a:pt x="325" y="3679"/>
                  <a:pt x="384" y="3689"/>
                  <a:pt x="432" y="3664"/>
                </a:cubicBezTo>
                <a:cubicBezTo>
                  <a:pt x="701" y="3522"/>
                  <a:pt x="701" y="3522"/>
                  <a:pt x="701" y="3522"/>
                </a:cubicBezTo>
                <a:cubicBezTo>
                  <a:pt x="821" y="3458"/>
                  <a:pt x="930" y="3376"/>
                  <a:pt x="1024" y="3277"/>
                </a:cubicBezTo>
                <a:lnTo>
                  <a:pt x="3706" y="454"/>
                </a:lnTo>
                <a:close/>
                <a:moveTo>
                  <a:pt x="3150" y="276"/>
                </a:moveTo>
                <a:cubicBezTo>
                  <a:pt x="3528" y="654"/>
                  <a:pt x="3528" y="654"/>
                  <a:pt x="3528" y="654"/>
                </a:cubicBezTo>
                <a:moveTo>
                  <a:pt x="0" y="3804"/>
                </a:moveTo>
                <a:cubicBezTo>
                  <a:pt x="189" y="3615"/>
                  <a:pt x="189" y="3615"/>
                  <a:pt x="189" y="3615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108" name="light">
            <a:extLst>
              <a:ext uri="{FF2B5EF4-FFF2-40B4-BE49-F238E27FC236}">
                <a16:creationId xmlns:a16="http://schemas.microsoft.com/office/drawing/2014/main" id="{C851CFE2-8272-2DA8-F557-B858165FE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436" y="5276783"/>
            <a:ext cx="155770" cy="231266"/>
          </a:xfrm>
          <a:custGeom>
            <a:avLst/>
            <a:gdLst>
              <a:gd name="T0" fmla="*/ 156 w 224"/>
              <a:gd name="T1" fmla="*/ 312 h 334"/>
              <a:gd name="T2" fmla="*/ 134 w 224"/>
              <a:gd name="T3" fmla="*/ 334 h 334"/>
              <a:gd name="T4" fmla="*/ 89 w 224"/>
              <a:gd name="T5" fmla="*/ 334 h 334"/>
              <a:gd name="T6" fmla="*/ 67 w 224"/>
              <a:gd name="T7" fmla="*/ 312 h 334"/>
              <a:gd name="T8" fmla="*/ 67 w 224"/>
              <a:gd name="T9" fmla="*/ 261 h 334"/>
              <a:gd name="T10" fmla="*/ 37 w 224"/>
              <a:gd name="T11" fmla="*/ 195 h 334"/>
              <a:gd name="T12" fmla="*/ 27 w 224"/>
              <a:gd name="T13" fmla="*/ 185 h 334"/>
              <a:gd name="T14" fmla="*/ 0 w 224"/>
              <a:gd name="T15" fmla="*/ 112 h 334"/>
              <a:gd name="T16" fmla="*/ 112 w 224"/>
              <a:gd name="T17" fmla="*/ 0 h 334"/>
              <a:gd name="T18" fmla="*/ 224 w 224"/>
              <a:gd name="T19" fmla="*/ 112 h 334"/>
              <a:gd name="T20" fmla="*/ 197 w 224"/>
              <a:gd name="T21" fmla="*/ 185 h 334"/>
              <a:gd name="T22" fmla="*/ 200 w 224"/>
              <a:gd name="T23" fmla="*/ 181 h 334"/>
              <a:gd name="T24" fmla="*/ 197 w 224"/>
              <a:gd name="T25" fmla="*/ 185 h 334"/>
              <a:gd name="T26" fmla="*/ 156 w 224"/>
              <a:gd name="T27" fmla="*/ 265 h 334"/>
              <a:gd name="T28" fmla="*/ 156 w 224"/>
              <a:gd name="T29" fmla="*/ 312 h 334"/>
              <a:gd name="T30" fmla="*/ 156 w 224"/>
              <a:gd name="T31" fmla="*/ 312 h 334"/>
              <a:gd name="T32" fmla="*/ 67 w 224"/>
              <a:gd name="T33" fmla="*/ 269 h 334"/>
              <a:gd name="T34" fmla="*/ 156 w 224"/>
              <a:gd name="T35" fmla="*/ 269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4" h="334">
                <a:moveTo>
                  <a:pt x="156" y="312"/>
                </a:moveTo>
                <a:cubicBezTo>
                  <a:pt x="156" y="324"/>
                  <a:pt x="146" y="334"/>
                  <a:pt x="134" y="334"/>
                </a:cubicBezTo>
                <a:cubicBezTo>
                  <a:pt x="89" y="334"/>
                  <a:pt x="89" y="334"/>
                  <a:pt x="89" y="334"/>
                </a:cubicBezTo>
                <a:cubicBezTo>
                  <a:pt x="76" y="334"/>
                  <a:pt x="67" y="324"/>
                  <a:pt x="67" y="312"/>
                </a:cubicBezTo>
                <a:cubicBezTo>
                  <a:pt x="67" y="312"/>
                  <a:pt x="67" y="300"/>
                  <a:pt x="67" y="261"/>
                </a:cubicBezTo>
                <a:cubicBezTo>
                  <a:pt x="67" y="221"/>
                  <a:pt x="37" y="195"/>
                  <a:pt x="37" y="195"/>
                </a:cubicBezTo>
                <a:cubicBezTo>
                  <a:pt x="27" y="185"/>
                  <a:pt x="27" y="185"/>
                  <a:pt x="27" y="185"/>
                </a:cubicBezTo>
                <a:cubicBezTo>
                  <a:pt x="10" y="166"/>
                  <a:pt x="0" y="140"/>
                  <a:pt x="0" y="112"/>
                </a:cubicBezTo>
                <a:cubicBezTo>
                  <a:pt x="0" y="50"/>
                  <a:pt x="50" y="0"/>
                  <a:pt x="112" y="0"/>
                </a:cubicBezTo>
                <a:cubicBezTo>
                  <a:pt x="174" y="0"/>
                  <a:pt x="224" y="50"/>
                  <a:pt x="224" y="112"/>
                </a:cubicBezTo>
                <a:cubicBezTo>
                  <a:pt x="224" y="140"/>
                  <a:pt x="214" y="166"/>
                  <a:pt x="197" y="185"/>
                </a:cubicBezTo>
                <a:moveTo>
                  <a:pt x="200" y="181"/>
                </a:moveTo>
                <a:cubicBezTo>
                  <a:pt x="197" y="185"/>
                  <a:pt x="197" y="185"/>
                  <a:pt x="197" y="185"/>
                </a:cubicBezTo>
                <a:cubicBezTo>
                  <a:pt x="197" y="185"/>
                  <a:pt x="156" y="217"/>
                  <a:pt x="156" y="265"/>
                </a:cubicBezTo>
                <a:cubicBezTo>
                  <a:pt x="156" y="312"/>
                  <a:pt x="156" y="312"/>
                  <a:pt x="156" y="312"/>
                </a:cubicBezTo>
                <a:cubicBezTo>
                  <a:pt x="156" y="312"/>
                  <a:pt x="156" y="312"/>
                  <a:pt x="156" y="312"/>
                </a:cubicBezTo>
                <a:moveTo>
                  <a:pt x="67" y="269"/>
                </a:moveTo>
                <a:cubicBezTo>
                  <a:pt x="156" y="269"/>
                  <a:pt x="156" y="269"/>
                  <a:pt x="156" y="269"/>
                </a:cubicBezTo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F814-D59B-9A7B-ABE9-9C852187FB35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3E05D-7CAE-E73D-71BF-AB818154F9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717619" y="2131440"/>
            <a:ext cx="3702537" cy="36549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1836356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29BF-C4B4-3918-2814-695453765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AEA2BA6-3C8D-810E-43D8-E0AD9142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8E5D387F-3D93-5677-1EDA-295089B66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8316A0-AC34-27D9-7CC9-617046C69F16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A8AC44E-0B7C-B24A-F237-DCF96D8B08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84436" y="4397468"/>
            <a:ext cx="2662843" cy="2247020"/>
          </a:xfrm>
          <a:prstGeom prst="rect">
            <a:avLst/>
          </a:prstGeom>
        </p:spPr>
      </p:pic>
      <p:sp>
        <p:nvSpPr>
          <p:cNvPr id="4" name="Arrow: U-Turn 3">
            <a:extLst>
              <a:ext uri="{FF2B5EF4-FFF2-40B4-BE49-F238E27FC236}">
                <a16:creationId xmlns:a16="http://schemas.microsoft.com/office/drawing/2014/main" id="{73E98749-6145-30A9-FD8D-9B138E1C0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957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5" name="Arrow: Bent 4">
            <a:extLst>
              <a:ext uri="{FF2B5EF4-FFF2-40B4-BE49-F238E27FC236}">
                <a16:creationId xmlns:a16="http://schemas.microsoft.com/office/drawing/2014/main" id="{1BD3AADD-1FA0-C8C3-027C-74248BFEC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9AB60FA-E0F0-DFC5-E0F3-76ADB221B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C04D649-FC7D-269E-D63C-2CF2EF3C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AF2C58-B656-5FFB-42F1-1A925551AD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aphicFrame>
        <p:nvGraphicFramePr>
          <p:cNvPr id="10" name="Table 354">
            <a:extLst>
              <a:ext uri="{FF2B5EF4-FFF2-40B4-BE49-F238E27FC236}">
                <a16:creationId xmlns:a16="http://schemas.microsoft.com/office/drawing/2014/main" id="{DBFF5E89-DF1D-4152-AB5B-C549CD538F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82879"/>
              </p:ext>
            </p:extLst>
          </p:nvPr>
        </p:nvGraphicFramePr>
        <p:xfrm>
          <a:off x="709157" y="1433058"/>
          <a:ext cx="4853443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494384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打开浏览器，访问 </a:t>
                      </a:r>
                      <a:r>
                        <a:rPr kumimoji="0" lang="zh-CN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  <a:hlinkClick r:id="rId4"/>
                        </a:rPr>
                        <a:t>copilot.microsoft.com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617979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使用个人 Microsoft 帐户登录 Copilot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3383437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如果没有帐户，请按照以下步骤创建一个</a:t>
                      </a:r>
                    </a:p>
                    <a:p>
                      <a:pPr marL="285750" lvl="1" indent="-204788">
                        <a:spcBef>
                          <a:spcPts val="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转到 Microsoft 帐户的注册页面：访问 account.microsoft.com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选择“创建帐户”：可在登录页面找到此选项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输入你的电子邮件地址：可使用现有的电子邮件或创建新的 Microsoft Outlook 电子邮件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创建密码。确保使用高强度的安全密码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输入个人详细信息：填写你的姓名、国家/地区和出生日期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验证你的电子邮件：Microsoft 将向你的电子邮件发送验证码。输入此验证码以验证你的帐户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完成 CAPTCHA。这一步确保你不是机器人</a:t>
                      </a:r>
                    </a:p>
                    <a:p>
                      <a:pPr marL="285750" lvl="1" indent="-204788">
                        <a:spcBef>
                          <a:spcPts val="400"/>
                        </a:spcBef>
                        <a:buFont typeface="+mj-lt"/>
                        <a:buAutoNum type="alphaLcParenR"/>
                        <a:tabLst/>
                      </a:pPr>
                      <a:r>
                        <a:rPr 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同意条款：阅读并接受 Microsoft 的条款和条件</a:t>
                      </a:r>
                      <a:b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  <a:t>               </a:t>
                      </a:r>
                      <a:b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b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b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br>
                        <a:rPr lang="en-US" altLang="zh-CN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icrosoft YaHei UI" panose="020B0503020204020204" pitchFamily="34" charset="-122"/>
                          <a:cs typeface="Segoe UI Semibold" panose="020B0702040204020203" pitchFamily="34" charset="0"/>
                        </a:rPr>
                      </a:br>
                      <a:endParaRPr lang="zh-CN" sz="1100" dirty="0">
                        <a:solidFill>
                          <a:schemeClr val="tx1"/>
                        </a:solidFill>
                        <a:effectLst/>
                        <a:latin typeface="Segoe UI" panose="020B0502040204020203" pitchFamily="34" charset="0"/>
                        <a:ea typeface="Microsoft YaHei UI" panose="020B0503020204020204" pitchFamily="34" charset="-122"/>
                        <a:cs typeface="Segoe UI Semibold" panose="020B0702040204020203" pitchFamily="34" charset="0"/>
                      </a:endParaRP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1C45A2B8-4553-8780-B153-BA161D95ADC2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D8C0DF-6596-06EA-911B-AB7A70132C9B}"/>
              </a:ext>
            </a:extLst>
          </p:cNvPr>
          <p:cNvSpPr/>
          <p:nvPr/>
        </p:nvSpPr>
        <p:spPr bwMode="auto">
          <a:xfrm>
            <a:off x="6113105" y="1762628"/>
            <a:ext cx="5293016" cy="3977102"/>
          </a:xfrm>
          <a:prstGeom prst="rect">
            <a:avLst/>
          </a:prstGeom>
          <a:solidFill>
            <a:srgbClr val="FCEDE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IN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4E7B87-E24B-22AF-1D19-24890B1CB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2275" y="2142549"/>
            <a:ext cx="5154333" cy="32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014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E111F-B8B4-7582-A2E5-75CD690C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82DD7-35BC-9F05-0FCA-F3EEDFC4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492443"/>
          </a:xfrm>
        </p:spPr>
        <p:txBody>
          <a:bodyPr/>
          <a:lstStyle/>
          <a:p>
            <a:r>
              <a:rPr lang="zh-CN" b="1" dirty="0">
                <a:latin typeface="Segoe UI Semibold" panose="020B0702040204020203" pitchFamily="34" charset="0"/>
                <a:ea typeface="Microsoft YaHei UI" panose="020B0503020204020204" pitchFamily="34" charset="-122"/>
              </a:rPr>
              <a:t>第 1 单元：入门   </a:t>
            </a:r>
          </a:p>
        </p:txBody>
      </p:sp>
      <p:sp>
        <p:nvSpPr>
          <p:cNvPr id="44" name="Arrow: Bent 43">
            <a:extLst>
              <a:ext uri="{FF2B5EF4-FFF2-40B4-BE49-F238E27FC236}">
                <a16:creationId xmlns:a16="http://schemas.microsoft.com/office/drawing/2014/main" id="{EF2DD4BB-8676-BDE8-C9AF-D73BE43A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sp>
        <p:nvSpPr>
          <p:cNvPr id="45" name="Arrow: U-Turn 44">
            <a:extLst>
              <a:ext uri="{FF2B5EF4-FFF2-40B4-BE49-F238E27FC236}">
                <a16:creationId xmlns:a16="http://schemas.microsoft.com/office/drawing/2014/main" id="{B845ECB4-C549-C1EF-4A32-39DCF6F3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67BE3BD7-1597-AE3E-7BEE-069182839E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02BE327-EDA6-E840-251F-F541210E5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>
              <a:ln w="3175">
                <a:noFill/>
              </a:ln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4B0688D-0FCD-AD1B-54EE-2CEC56B6D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55D200-D59B-BA81-E2B3-F31989BF9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icrosoft YaHei UI" panose="020B0503020204020204" pitchFamily="34" charset="-122"/>
              <a:cs typeface="Segoe UI" pitchFamily="34" charset="0"/>
            </a:endParaRPr>
          </a:p>
        </p:txBody>
      </p:sp>
      <p:graphicFrame>
        <p:nvGraphicFramePr>
          <p:cNvPr id="50" name="Table 354">
            <a:extLst>
              <a:ext uri="{FF2B5EF4-FFF2-40B4-BE49-F238E27FC236}">
                <a16:creationId xmlns:a16="http://schemas.microsoft.com/office/drawing/2014/main" id="{64A2D9DD-420E-5D6E-0477-3164C3E202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445446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在浏览器中打开新选项卡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导航到 </a:t>
                      </a: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  <a:hlinkClick r:id="rId4"/>
                        </a:rPr>
                        <a:t>aka.ms/Explore-AI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icrosoft YaHei UI" panose="020B0503020204020204" pitchFamily="34" charset="-122"/>
                          <a:cs typeface="Segoe UI"/>
                        </a:rPr>
                        <a:t>通过登录，你已完成第 1 单元的步骤，接下来导航到第 2 单元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51" name="Picture 50">
            <a:extLst>
              <a:ext uri="{FF2B5EF4-FFF2-40B4-BE49-F238E27FC236}">
                <a16:creationId xmlns:a16="http://schemas.microsoft.com/office/drawing/2014/main" id="{4835F986-3063-2C6B-A06B-2C2FC6D37AD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CB61B-88E1-890C-66DE-5FF75B293493}"/>
              </a:ext>
            </a:extLst>
          </p:cNvPr>
          <p:cNvSpPr txBox="1"/>
          <p:nvPr/>
        </p:nvSpPr>
        <p:spPr>
          <a:xfrm>
            <a:off x="70572" y="6536267"/>
            <a:ext cx="328250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sz="1200" dirty="0">
                <a:effectLst/>
                <a:latin typeface="Segoe UI" panose="020B0502040204020203" pitchFamily="34" charset="0"/>
                <a:ea typeface="Microsoft YaHei UI" panose="020B0503020204020204" pitchFamily="34" charset="-122"/>
              </a:rPr>
              <a:t>© 2025 Microsoft Corporation。保留所有权利。</a:t>
            </a:r>
          </a:p>
        </p:txBody>
      </p:sp>
    </p:spTree>
    <p:extLst>
      <p:ext uri="{BB962C8B-B14F-4D97-AF65-F5344CB8AC3E}">
        <p14:creationId xmlns:p14="http://schemas.microsoft.com/office/powerpoint/2010/main" val="21061095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6F50B6-9E89-4459-AA01-F8C9860A702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A78EB1BD-D7DD-4A55-AC0B-4F27231FD72F}"/>
</file>

<file path=customXml/itemProps3.xml><?xml version="1.0" encoding="utf-8"?>
<ds:datastoreItem xmlns:ds="http://schemas.openxmlformats.org/officeDocument/2006/customXml" ds:itemID="{350A3893-5A58-4FAD-A1B2-04FF4DE169B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7081</Words>
  <Application>Microsoft Office PowerPoint</Application>
  <PresentationFormat>Widescreen</PresentationFormat>
  <Paragraphs>403</Paragraphs>
  <Slides>32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Microsoft YaHei UI</vt:lpstr>
      <vt:lpstr>Arial</vt:lpstr>
      <vt:lpstr>Avenir Next LT Pro</vt:lpstr>
      <vt:lpstr>Consolas</vt:lpstr>
      <vt:lpstr>Segoe UI</vt:lpstr>
      <vt:lpstr>Segoe UI Light</vt:lpstr>
      <vt:lpstr>Segoe UI Semibold</vt:lpstr>
      <vt:lpstr>Wingdings</vt:lpstr>
      <vt:lpstr>Microsoft Learn_Off-White Template</vt:lpstr>
      <vt:lpstr>Microsoft Learn 激发可能性</vt:lpstr>
      <vt:lpstr>Microsoft</vt:lpstr>
      <vt:lpstr>什么是生成式 AI？</vt:lpstr>
      <vt:lpstr>什么是 Microsoft Copilot？</vt:lpstr>
      <vt:lpstr>Microsoft Copilot 的工作原理</vt:lpstr>
      <vt:lpstr>编写有效提示的指南</vt:lpstr>
      <vt:lpstr>计划内容：使用 AI 设计梦想目的地 </vt:lpstr>
      <vt:lpstr>第 1 单元：入门</vt:lpstr>
      <vt:lpstr>第 1 单元：入门   </vt:lpstr>
      <vt:lpstr>第 1 单元：入门      </vt:lpstr>
      <vt:lpstr>第 2 单元：定义你的想法并设定背景</vt:lpstr>
      <vt:lpstr>第 2 单元：创建基于角色的提示来定义体验设计师</vt:lpstr>
      <vt:lpstr>第 2 单元：创建基于角色的提示来定义体验设计师</vt:lpstr>
      <vt:lpstr>第 2 单元：你听说过 Mad Libs® 吗？</vt:lpstr>
      <vt:lpstr>第 2 单元：基于角色的不同提示的示例</vt:lpstr>
      <vt:lpstr>第 2 单元：定义你的想法</vt:lpstr>
      <vt:lpstr>第 3 单元：创建主图</vt:lpstr>
      <vt:lpstr>独立完成</vt:lpstr>
      <vt:lpstr>分享</vt:lpstr>
      <vt:lpstr>第 4 单元：打造一个盛大的入口</vt:lpstr>
      <vt:lpstr>第 5 单元：对目的地特色进行头脑风暴</vt:lpstr>
      <vt:lpstr>独立完成      </vt:lpstr>
      <vt:lpstr>分享     </vt:lpstr>
      <vt:lpstr>第 6 单元：规划菜单</vt:lpstr>
      <vt:lpstr>第 7 单元：构想氛围和音乐</vt:lpstr>
      <vt:lpstr>第 8 单元：创建品牌材料</vt:lpstr>
      <vt:lpstr>独立完成  </vt:lpstr>
      <vt:lpstr>项目总结回顾</vt:lpstr>
      <vt:lpstr>知识检查</vt:lpstr>
      <vt:lpstr>回顾</vt:lpstr>
      <vt:lpstr>思考和拓展：开启你的 AI 进阶之旅！  </vt:lpstr>
      <vt:lpstr>Microsoft Learn 激发可能性   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2025-02-14T21:31:54Z</dcterms:created>
  <dcterms:modified xsi:type="dcterms:W3CDTF">2025-03-13T04:11:50Z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